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5350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667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95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7271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675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753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5935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033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56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2319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591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891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264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52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80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099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612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2640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040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2559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snucleus.org/membership/storybooks/foodchain.sw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gould.edu.au/foodwebs/africa.htm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11" Type="http://schemas.openxmlformats.org/officeDocument/2006/relationships/image" Target="../media/image4.png"/><Relationship Id="rId5" Type="http://schemas.openxmlformats.org/officeDocument/2006/relationships/image" Target="../media/image48.png"/><Relationship Id="rId10" Type="http://schemas.openxmlformats.org/officeDocument/2006/relationships/image" Target="../media/image59.png"/><Relationship Id="rId4" Type="http://schemas.openxmlformats.org/officeDocument/2006/relationships/image" Target="../media/image57.jpg"/><Relationship Id="rId9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8.pn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0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1.jpg"/><Relationship Id="rId3" Type="http://schemas.openxmlformats.org/officeDocument/2006/relationships/image" Target="../media/image62.jp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schools/scienceclips/ages/10_11/interdependence_fs.shtml" TargetMode="External"/><Relationship Id="rId3" Type="http://schemas.openxmlformats.org/officeDocument/2006/relationships/image" Target="../media/image79.jpg"/><Relationship Id="rId7" Type="http://schemas.openxmlformats.org/officeDocument/2006/relationships/hyperlink" Target="http://www.crickweb.co.uk/assets/resources/flash.php?&amp;file=foodchai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cokids.ca/pub/eco_info/topics/frogs/chain_reaction/index.cfm" TargetMode="External"/><Relationship Id="rId5" Type="http://schemas.openxmlformats.org/officeDocument/2006/relationships/hyperlink" Target="http://www.iknowthat.com/com/App?File=ScienceLab.htm&amp;Type=S&amp;App=Science+Lab&amp;SWF=foodchains/science_desk" TargetMode="External"/><Relationship Id="rId4" Type="http://schemas.openxmlformats.org/officeDocument/2006/relationships/hyperlink" Target="http://www.sheppardsoftware.com/content/animals/kidscorner/games/foodchaingame.htm" TargetMode="External"/><Relationship Id="rId9" Type="http://schemas.openxmlformats.org/officeDocument/2006/relationships/hyperlink" Target="http://www.harcourtschool.com/activity/food/meadow_activit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ppardsoftware.com/content/animals/kidscorner/games/animaldietgame.htm" TargetMode="External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hyperlink" Target="http://www.sheppardsoftware.com/content/animals/kidscorner/games/producersconsumersgame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295400"/>
            <a:ext cx="2438399" cy="49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304800" y="520264"/>
            <a:ext cx="6553200" cy="6032936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What You Eat!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</a:t>
            </a: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To learn the various types of organisms within an ecosystem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 work:</a:t>
            </a: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2/28/19  Write words &amp; definitions &amp; give </a:t>
            </a:r>
            <a:r>
              <a:rPr lang="en" sz="2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example---page 71 ISN</a:t>
            </a:r>
            <a:endParaRPr lang="en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1.  </a:t>
            </a:r>
            <a:r>
              <a:rPr lang="en" sz="2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</a:t>
            </a: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give an EXAMPLE for: 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 Herbivore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 Carnivore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 Omnivore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 Decomposer 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  Compare an autotroph with a heterotroph.</a:t>
            </a: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" sz="2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25000"/>
              <a:buNone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176" y="838200"/>
            <a:ext cx="2181599" cy="16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933001" y="2836653"/>
            <a:ext cx="3429000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eater  (Ex:  Deer)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866900" y="3227822"/>
            <a:ext cx="3429000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 eater  (Ex:  Wolf)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981200" y="3592240"/>
            <a:ext cx="4876799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eats both plants and animals (Ex. Bear)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209800" y="4003075"/>
            <a:ext cx="4648199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breaks down dead material (Ex. Flies)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BFB7B-103E-405B-9850-086446A4CC50}"/>
              </a:ext>
            </a:extLst>
          </p:cNvPr>
          <p:cNvSpPr txBox="1"/>
          <p:nvPr/>
        </p:nvSpPr>
        <p:spPr>
          <a:xfrm>
            <a:off x="386470" y="4686300"/>
            <a:ext cx="6358818" cy="106695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</a:pPr>
            <a:r>
              <a:rPr lang="en" sz="2000" b="1" dirty="0"/>
              <a:t>- Autotrophs (producers) make their own food</a:t>
            </a:r>
            <a:endParaRPr lang="en-US" sz="2000" dirty="0"/>
          </a:p>
          <a:p>
            <a:pPr>
              <a:spcBef>
                <a:spcPts val="400"/>
              </a:spcBef>
            </a:pPr>
            <a:r>
              <a:rPr lang="en" sz="2000" b="1" dirty="0"/>
              <a:t>- Heterotrophs (consumers) can’t make their own food so they must eat it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884237"/>
            <a:ext cx="8229600" cy="361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Food Chain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series of events in which one organism eats another and obtains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Each level is a “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trophic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level.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energy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SUN.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31242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52400" y="152401"/>
            <a:ext cx="88391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Producers: make food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using the sun’s energy through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0" y="1447800"/>
            <a:ext cx="9144000" cy="4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" sz="2600" b="1" i="0" u="sng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+ 6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600" b="1" i="0" u="sng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sunlight &amp; chlorophyll →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600" b="1" i="0" u="sng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600" b="1" i="0" u="sng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600" b="1" i="0" u="sng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+ 6</a:t>
            </a:r>
            <a:r>
              <a:rPr lang="en" sz="26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600" b="1" i="0" u="sng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grpSp>
        <p:nvGrpSpPr>
          <p:cNvPr id="254" name="Shape 254"/>
          <p:cNvGrpSpPr/>
          <p:nvPr/>
        </p:nvGrpSpPr>
        <p:grpSpPr>
          <a:xfrm>
            <a:off x="228600" y="2057400"/>
            <a:ext cx="8458200" cy="4394169"/>
            <a:chOff x="381000" y="2333297"/>
            <a:chExt cx="8458200" cy="4394169"/>
          </a:xfrm>
        </p:grpSpPr>
        <p:grpSp>
          <p:nvGrpSpPr>
            <p:cNvPr id="255" name="Shape 255"/>
            <p:cNvGrpSpPr/>
            <p:nvPr/>
          </p:nvGrpSpPr>
          <p:grpSpPr>
            <a:xfrm>
              <a:off x="381000" y="2333297"/>
              <a:ext cx="8458200" cy="4394169"/>
              <a:chOff x="381000" y="2333297"/>
              <a:chExt cx="8458200" cy="4394169"/>
            </a:xfrm>
          </p:grpSpPr>
          <p:sp>
            <p:nvSpPr>
              <p:cNvPr id="256" name="Shape 256"/>
              <p:cNvSpPr txBox="1"/>
              <p:nvPr/>
            </p:nvSpPr>
            <p:spPr>
              <a:xfrm>
                <a:off x="7315200" y="3486089"/>
                <a:ext cx="1524000" cy="40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Sunlight</a:t>
                </a: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381000" y="3886200"/>
                <a:ext cx="2509800" cy="8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Carbon Dioxide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6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Enters Stomata (tiny holes) in leaves</a:t>
                </a: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6020705" y="5251639"/>
                <a:ext cx="16779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Glucose Sugar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4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Stored</a:t>
                </a: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2036377" y="5910457"/>
                <a:ext cx="1942499" cy="64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Water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6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Enters through Roots</a:t>
                </a:r>
              </a:p>
            </p:txBody>
          </p:sp>
          <p:pic>
            <p:nvPicPr>
              <p:cNvPr id="260" name="Shape 26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80082" y="2333297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1" name="Shape 261"/>
              <p:cNvSpPr/>
              <p:nvPr/>
            </p:nvSpPr>
            <p:spPr>
              <a:xfrm>
                <a:off x="6571295" y="4083096"/>
                <a:ext cx="1310099" cy="64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1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Oxygen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6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Exits Stomata</a:t>
                </a: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2819400" y="4248089"/>
                <a:ext cx="376200" cy="2477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030A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Shape 263"/>
              <p:cNvSpPr/>
              <p:nvPr/>
            </p:nvSpPr>
            <p:spPr>
              <a:xfrm rot="1517902">
                <a:off x="4065679" y="6302206"/>
                <a:ext cx="376288" cy="24773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030A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6091908" y="4282407"/>
                <a:ext cx="376200" cy="2477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030A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5" name="Shape 265"/>
              <p:cNvGrpSpPr/>
              <p:nvPr/>
            </p:nvGrpSpPr>
            <p:grpSpPr>
              <a:xfrm>
                <a:off x="3048128" y="2743199"/>
                <a:ext cx="2946300" cy="3984267"/>
                <a:chOff x="3606899" y="2866908"/>
                <a:chExt cx="2946300" cy="3984267"/>
              </a:xfrm>
            </p:grpSpPr>
            <p:pic>
              <p:nvPicPr>
                <p:cNvPr id="266" name="Shape 26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3606899" y="2866908"/>
                  <a:ext cx="2946300" cy="3595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7" name="Shape 267"/>
                <p:cNvSpPr/>
                <p:nvPr/>
              </p:nvSpPr>
              <p:spPr>
                <a:xfrm>
                  <a:off x="5363569" y="6469039"/>
                  <a:ext cx="300250" cy="3548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251" h="354842" extrusionOk="0">
                      <a:moveTo>
                        <a:pt x="0" y="0"/>
                      </a:moveTo>
                      <a:cubicBezTo>
                        <a:pt x="16336" y="40838"/>
                        <a:pt x="44698" y="125331"/>
                        <a:pt x="81887" y="150125"/>
                      </a:cubicBezTo>
                      <a:lnTo>
                        <a:pt x="122830" y="177421"/>
                      </a:lnTo>
                      <a:cubicBezTo>
                        <a:pt x="134362" y="223547"/>
                        <a:pt x="130209" y="246726"/>
                        <a:pt x="177421" y="272955"/>
                      </a:cubicBezTo>
                      <a:cubicBezTo>
                        <a:pt x="202572" y="286928"/>
                        <a:pt x="259308" y="300251"/>
                        <a:pt x="259308" y="300251"/>
                      </a:cubicBezTo>
                      <a:cubicBezTo>
                        <a:pt x="276172" y="350845"/>
                        <a:pt x="260088" y="334760"/>
                        <a:pt x="300251" y="354842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Shape 268"/>
                <p:cNvSpPr/>
                <p:nvPr/>
              </p:nvSpPr>
              <p:spPr>
                <a:xfrm>
                  <a:off x="5076967" y="6469039"/>
                  <a:ext cx="245659" cy="342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660" h="342098" extrusionOk="0">
                      <a:moveTo>
                        <a:pt x="245660" y="0"/>
                      </a:moveTo>
                      <a:cubicBezTo>
                        <a:pt x="232012" y="22746"/>
                        <a:pt x="213782" y="43310"/>
                        <a:pt x="204717" y="68239"/>
                      </a:cubicBezTo>
                      <a:cubicBezTo>
                        <a:pt x="195260" y="94245"/>
                        <a:pt x="204508" y="125936"/>
                        <a:pt x="191069" y="150125"/>
                      </a:cubicBezTo>
                      <a:cubicBezTo>
                        <a:pt x="177441" y="174655"/>
                        <a:pt x="105626" y="206494"/>
                        <a:pt x="81887" y="218364"/>
                      </a:cubicBezTo>
                      <a:cubicBezTo>
                        <a:pt x="77338" y="232012"/>
                        <a:pt x="72191" y="245475"/>
                        <a:pt x="68239" y="259307"/>
                      </a:cubicBezTo>
                      <a:cubicBezTo>
                        <a:pt x="51268" y="318705"/>
                        <a:pt x="69625" y="313205"/>
                        <a:pt x="13648" y="341194"/>
                      </a:cubicBezTo>
                      <a:cubicBezTo>
                        <a:pt x="9579" y="343229"/>
                        <a:pt x="4549" y="341194"/>
                        <a:pt x="0" y="341194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Shape 269"/>
                <p:cNvSpPr/>
                <p:nvPr/>
              </p:nvSpPr>
              <p:spPr>
                <a:xfrm>
                  <a:off x="5213444" y="6455391"/>
                  <a:ext cx="218393" cy="395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394" h="395785" extrusionOk="0">
                      <a:moveTo>
                        <a:pt x="0" y="0"/>
                      </a:moveTo>
                      <a:cubicBezTo>
                        <a:pt x="12131" y="97048"/>
                        <a:pt x="-15281" y="101542"/>
                        <a:pt x="54591" y="136478"/>
                      </a:cubicBezTo>
                      <a:cubicBezTo>
                        <a:pt x="67458" y="142912"/>
                        <a:pt x="81886" y="145576"/>
                        <a:pt x="95534" y="150125"/>
                      </a:cubicBezTo>
                      <a:cubicBezTo>
                        <a:pt x="109182" y="163773"/>
                        <a:pt x="130374" y="172758"/>
                        <a:pt x="136477" y="191069"/>
                      </a:cubicBezTo>
                      <a:cubicBezTo>
                        <a:pt x="185995" y="339623"/>
                        <a:pt x="99072" y="296882"/>
                        <a:pt x="191068" y="327546"/>
                      </a:cubicBezTo>
                      <a:cubicBezTo>
                        <a:pt x="220399" y="386206"/>
                        <a:pt x="218364" y="361792"/>
                        <a:pt x="218364" y="395785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Shape 270"/>
                <p:cNvSpPr/>
                <p:nvPr/>
              </p:nvSpPr>
              <p:spPr>
                <a:xfrm>
                  <a:off x="5226982" y="6646460"/>
                  <a:ext cx="109291" cy="1910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292" h="191068" extrusionOk="0">
                      <a:moveTo>
                        <a:pt x="109292" y="0"/>
                      </a:moveTo>
                      <a:cubicBezTo>
                        <a:pt x="72025" y="62110"/>
                        <a:pt x="70728" y="53087"/>
                        <a:pt x="54701" y="109182"/>
                      </a:cubicBezTo>
                      <a:cubicBezTo>
                        <a:pt x="49548" y="127217"/>
                        <a:pt x="52770" y="149126"/>
                        <a:pt x="41053" y="163773"/>
                      </a:cubicBezTo>
                      <a:cubicBezTo>
                        <a:pt x="-4206" y="220346"/>
                        <a:pt x="110" y="149916"/>
                        <a:pt x="110" y="191068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Shape 271"/>
                <p:cNvSpPr/>
                <p:nvPr/>
              </p:nvSpPr>
              <p:spPr>
                <a:xfrm>
                  <a:off x="4831307" y="6469039"/>
                  <a:ext cx="436728" cy="370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729" h="370407" extrusionOk="0">
                      <a:moveTo>
                        <a:pt x="436729" y="0"/>
                      </a:moveTo>
                      <a:cubicBezTo>
                        <a:pt x="427630" y="22746"/>
                        <a:pt x="423673" y="48304"/>
                        <a:pt x="409433" y="68239"/>
                      </a:cubicBezTo>
                      <a:cubicBezTo>
                        <a:pt x="399899" y="81586"/>
                        <a:pt x="381837" y="86000"/>
                        <a:pt x="368490" y="95534"/>
                      </a:cubicBezTo>
                      <a:cubicBezTo>
                        <a:pt x="349981" y="108755"/>
                        <a:pt x="332096" y="122829"/>
                        <a:pt x="313899" y="136477"/>
                      </a:cubicBezTo>
                      <a:cubicBezTo>
                        <a:pt x="287831" y="214679"/>
                        <a:pt x="297314" y="242089"/>
                        <a:pt x="204717" y="272955"/>
                      </a:cubicBezTo>
                      <a:lnTo>
                        <a:pt x="122830" y="300251"/>
                      </a:lnTo>
                      <a:cubicBezTo>
                        <a:pt x="103826" y="319255"/>
                        <a:pt x="69445" y="358989"/>
                        <a:pt x="40944" y="368489"/>
                      </a:cubicBezTo>
                      <a:cubicBezTo>
                        <a:pt x="27996" y="372805"/>
                        <a:pt x="13648" y="368489"/>
                        <a:pt x="0" y="368489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Shape 272"/>
                <p:cNvSpPr/>
                <p:nvPr/>
              </p:nvSpPr>
              <p:spPr>
                <a:xfrm>
                  <a:off x="5431808" y="6578221"/>
                  <a:ext cx="300250" cy="1637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251" h="163773" extrusionOk="0">
                      <a:moveTo>
                        <a:pt x="0" y="0"/>
                      </a:moveTo>
                      <a:cubicBezTo>
                        <a:pt x="54591" y="4549"/>
                        <a:pt x="109738" y="4642"/>
                        <a:pt x="163773" y="13648"/>
                      </a:cubicBezTo>
                      <a:cubicBezTo>
                        <a:pt x="192154" y="18378"/>
                        <a:pt x="245660" y="40943"/>
                        <a:pt x="245660" y="40943"/>
                      </a:cubicBezTo>
                      <a:cubicBezTo>
                        <a:pt x="254758" y="54591"/>
                        <a:pt x="266494" y="66810"/>
                        <a:pt x="272955" y="81886"/>
                      </a:cubicBezTo>
                      <a:cubicBezTo>
                        <a:pt x="280344" y="99127"/>
                        <a:pt x="280671" y="118683"/>
                        <a:pt x="286603" y="136478"/>
                      </a:cubicBezTo>
                      <a:cubicBezTo>
                        <a:pt x="289820" y="146128"/>
                        <a:pt x="295702" y="154675"/>
                        <a:pt x="300251" y="163773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73" name="Shape 273"/>
            <p:cNvSpPr/>
            <p:nvPr/>
          </p:nvSpPr>
          <p:spPr>
            <a:xfrm rot="-9327465">
              <a:off x="5526104" y="5318575"/>
              <a:ext cx="376296" cy="2476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8381999" cy="168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</a:t>
            </a:r>
            <a:r>
              <a:rPr lang="en" sz="28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Consumer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eats </a:t>
            </a: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producers/plants</a:t>
            </a:r>
            <a:r>
              <a:rPr lang="en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can be an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Herbivore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OR    	   </a:t>
            </a: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Omnivore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714999" y="4724400"/>
            <a:ext cx="1143000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40400" y="1981200"/>
            <a:ext cx="2764799" cy="25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2100" y="2362200"/>
            <a:ext cx="3732900" cy="21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 rot="2161487">
            <a:off x="1618355" y="4108579"/>
            <a:ext cx="488153" cy="769041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/>
        </p:nvSpPr>
        <p:spPr>
          <a:xfrm rot="2161487">
            <a:off x="5199755" y="4032379"/>
            <a:ext cx="488153" cy="769041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 rot="2161487">
            <a:off x="6427998" y="4184779"/>
            <a:ext cx="488153" cy="769041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47700" y="4572000"/>
            <a:ext cx="952499" cy="11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229100" y="4495800"/>
            <a:ext cx="952499" cy="11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564931" y="609600"/>
            <a:ext cx="8001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(2</a:t>
            </a:r>
            <a:r>
              <a:rPr lang="en" sz="32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Consumer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carnivore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omnivore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eats the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7599" y="3854205"/>
            <a:ext cx="1956000" cy="18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127" y="2165255"/>
            <a:ext cx="3126000" cy="179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0330" y="1795901"/>
            <a:ext cx="3007200" cy="21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 rot="2913741">
            <a:off x="1457283" y="3405867"/>
            <a:ext cx="488210" cy="768963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 rot="2913741">
            <a:off x="5889688" y="3548088"/>
            <a:ext cx="488210" cy="768963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278612"/>
            <a:ext cx="2287800" cy="1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4343400" y="2971800"/>
            <a:ext cx="9144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914400" y="1828800"/>
            <a:ext cx="74676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534399" cy="124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Tertiary (3</a:t>
            </a:r>
            <a:r>
              <a:rPr lang="en" sz="32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Consumer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eats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consumers.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the “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food chain”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982964"/>
            <a:ext cx="2919300" cy="23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792" y="1872101"/>
            <a:ext cx="3007200" cy="21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 rot="2913741">
            <a:off x="1366143" y="3919710"/>
            <a:ext cx="488210" cy="768963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4572000"/>
            <a:ext cx="2255700" cy="12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 rot="2913741">
            <a:off x="5920729" y="4131041"/>
            <a:ext cx="488210" cy="768963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2978" y="4343400"/>
            <a:ext cx="2221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114800" y="3468026"/>
            <a:ext cx="9144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93543" y="152398"/>
            <a:ext cx="8369399" cy="321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feeds on EVERYTHING?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Scavenger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Carnivore that </a:t>
            </a:r>
            <a:r>
              <a:rPr lang="en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feeds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organisms.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Decomposers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</a:t>
            </a:r>
            <a:r>
              <a:rPr lang="en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and release </a:t>
            </a:r>
            <a:r>
              <a:rPr lang="en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soil</a:t>
            </a:r>
          </a:p>
          <a:p>
            <a:pPr marL="0" marR="0" lvl="0" indent="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4648200" y="1254125"/>
            <a:ext cx="4114800" cy="120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Can you tell the difference between herbivores, carnivores, producers, decomposers, and scavengers within Africa? 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057" y="1145440"/>
            <a:ext cx="1995000" cy="146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Shape 322"/>
          <p:cNvGrpSpPr/>
          <p:nvPr/>
        </p:nvGrpSpPr>
        <p:grpSpPr>
          <a:xfrm>
            <a:off x="228491" y="2971701"/>
            <a:ext cx="8664914" cy="3238777"/>
            <a:chOff x="-57156" y="3363731"/>
            <a:chExt cx="8844456" cy="3456539"/>
          </a:xfrm>
        </p:grpSpPr>
        <p:pic>
          <p:nvPicPr>
            <p:cNvPr id="323" name="Shape 3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38600" y="6066371"/>
              <a:ext cx="685799" cy="753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4" name="Shape 324"/>
            <p:cNvGrpSpPr/>
            <p:nvPr/>
          </p:nvGrpSpPr>
          <p:grpSpPr>
            <a:xfrm>
              <a:off x="-57156" y="3363731"/>
              <a:ext cx="8844456" cy="3189468"/>
              <a:chOff x="-133356" y="3363731"/>
              <a:chExt cx="8844456" cy="3189468"/>
            </a:xfrm>
          </p:grpSpPr>
          <p:grpSp>
            <p:nvGrpSpPr>
              <p:cNvPr id="325" name="Shape 325"/>
              <p:cNvGrpSpPr/>
              <p:nvPr/>
            </p:nvGrpSpPr>
            <p:grpSpPr>
              <a:xfrm>
                <a:off x="457200" y="3363731"/>
                <a:ext cx="8253899" cy="3189468"/>
                <a:chOff x="533400" y="3598135"/>
                <a:chExt cx="8253899" cy="3189468"/>
              </a:xfrm>
            </p:grpSpPr>
            <p:pic>
              <p:nvPicPr>
                <p:cNvPr id="326" name="Shape 32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1371675" y="4733192"/>
                  <a:ext cx="980999" cy="905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7" name="Shape 32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895600" y="4800600"/>
                  <a:ext cx="1536599" cy="883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8" name="Shape 328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4724400" y="4038600"/>
                  <a:ext cx="1909500" cy="1375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9" name="Shape 329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477000" y="3598135"/>
                  <a:ext cx="2310299" cy="1868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0" name="Shape 330"/>
                <p:cNvSpPr/>
                <p:nvPr/>
              </p:nvSpPr>
              <p:spPr>
                <a:xfrm>
                  <a:off x="838200" y="5109796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2362200" y="5109796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>
                  <a:off x="4343400" y="5109796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Shape 333"/>
                <p:cNvSpPr/>
                <p:nvPr/>
              </p:nvSpPr>
              <p:spPr>
                <a:xfrm>
                  <a:off x="6331221" y="5108937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Shape 334"/>
                <p:cNvSpPr/>
                <p:nvPr/>
              </p:nvSpPr>
              <p:spPr>
                <a:xfrm rot="10800000">
                  <a:off x="4845899" y="5638903"/>
                  <a:ext cx="3078899" cy="1148699"/>
                </a:xfrm>
                <a:prstGeom prst="bentArrow">
                  <a:avLst>
                    <a:gd name="adj1" fmla="val 6488"/>
                    <a:gd name="adj2" fmla="val 9212"/>
                    <a:gd name="adj3" fmla="val 26089"/>
                    <a:gd name="adj4" fmla="val 4375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 rot="-5400000">
                  <a:off x="1749750" y="4422554"/>
                  <a:ext cx="1072499" cy="3505200"/>
                </a:xfrm>
                <a:prstGeom prst="bentArrow">
                  <a:avLst>
                    <a:gd name="adj1" fmla="val 6075"/>
                    <a:gd name="adj2" fmla="val 12597"/>
                    <a:gd name="adj3" fmla="val 31824"/>
                    <a:gd name="adj4" fmla="val 4375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6" name="Shape 336"/>
              <p:cNvSpPr/>
              <p:nvPr/>
            </p:nvSpPr>
            <p:spPr>
              <a:xfrm rot="1277437">
                <a:off x="605470" y="5595936"/>
                <a:ext cx="3149555" cy="1490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Shape 337"/>
              <p:cNvSpPr/>
              <p:nvPr/>
            </p:nvSpPr>
            <p:spPr>
              <a:xfrm rot="1898077">
                <a:off x="2238456" y="5621107"/>
                <a:ext cx="1661009" cy="12996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Shape 338"/>
              <p:cNvSpPr/>
              <p:nvPr/>
            </p:nvSpPr>
            <p:spPr>
              <a:xfrm rot="3468149">
                <a:off x="3286648" y="5525679"/>
                <a:ext cx="910405" cy="12793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Shape 339"/>
              <p:cNvSpPr/>
              <p:nvPr/>
            </p:nvSpPr>
            <p:spPr>
              <a:xfrm rot="7007702">
                <a:off x="4277918" y="5534240"/>
                <a:ext cx="1036157" cy="14892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 rot="9156689">
                <a:off x="4793868" y="5660866"/>
                <a:ext cx="2016426" cy="13109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" name="Shape 34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60297" y="3383844"/>
                <a:ext cx="1034999" cy="1034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Shape 34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flipH="1">
                <a:off x="-133356" y="4566196"/>
                <a:ext cx="787200" cy="960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3" name="Shape 343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1942267" y="5703642"/>
            <a:ext cx="1105499" cy="307800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8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Food Chain!</a:t>
            </a:r>
          </a:p>
        </p:txBody>
      </p:sp>
      <p:sp>
        <p:nvSpPr>
          <p:cNvPr id="350" name="Shape 350"/>
          <p:cNvSpPr/>
          <p:nvPr/>
        </p:nvSpPr>
        <p:spPr>
          <a:xfrm>
            <a:off x="533400" y="4419600"/>
            <a:ext cx="8229600" cy="180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use the </a:t>
            </a:r>
            <a:r>
              <a:rPr lang="en" sz="28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released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chain to </a:t>
            </a:r>
            <a:r>
              <a:rPr lang="en" sz="28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of their daily activities through the process of </a:t>
            </a:r>
            <a:r>
              <a:rPr lang="en" sz="28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</a:t>
            </a:r>
            <a:r>
              <a:rPr lang="en" sz="2800" b="1" u="sng" dirty="0">
                <a:solidFill>
                  <a:schemeClr val="dk1"/>
                </a:solidFill>
              </a:rPr>
              <a:t>respiration</a:t>
            </a:r>
            <a:r>
              <a:rPr lang="en" sz="2800" b="1" u="sng" dirty="0"/>
              <a:t>.</a:t>
            </a:r>
            <a:endParaRPr lang="en" sz="2800" u="sng" dirty="0"/>
          </a:p>
        </p:txBody>
      </p:sp>
      <p:grpSp>
        <p:nvGrpSpPr>
          <p:cNvPr id="351" name="Shape 351"/>
          <p:cNvGrpSpPr/>
          <p:nvPr/>
        </p:nvGrpSpPr>
        <p:grpSpPr>
          <a:xfrm>
            <a:off x="381137" y="990626"/>
            <a:ext cx="8381937" cy="3222314"/>
            <a:chOff x="-81867" y="647700"/>
            <a:chExt cx="9021567" cy="3793636"/>
          </a:xfrm>
        </p:grpSpPr>
        <p:grpSp>
          <p:nvGrpSpPr>
            <p:cNvPr id="352" name="Shape 352"/>
            <p:cNvGrpSpPr/>
            <p:nvPr/>
          </p:nvGrpSpPr>
          <p:grpSpPr>
            <a:xfrm>
              <a:off x="533400" y="1219200"/>
              <a:ext cx="8406299" cy="3222135"/>
              <a:chOff x="533400" y="3598135"/>
              <a:chExt cx="8406299" cy="3222135"/>
            </a:xfrm>
          </p:grpSpPr>
          <p:pic>
            <p:nvPicPr>
              <p:cNvPr id="353" name="Shape 35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038600" y="6066371"/>
                <a:ext cx="685799" cy="753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Shape 35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1371675" y="4733192"/>
                <a:ext cx="980999" cy="9056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Shape 35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895600" y="4800600"/>
                <a:ext cx="1536599" cy="8834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6" name="Shape 35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724400" y="4038600"/>
                <a:ext cx="1909500" cy="137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Shape 35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629400" y="3598135"/>
                <a:ext cx="2310299" cy="18680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8" name="Shape 358"/>
              <p:cNvSpPr/>
              <p:nvPr/>
            </p:nvSpPr>
            <p:spPr>
              <a:xfrm>
                <a:off x="838200" y="5109796"/>
                <a:ext cx="502500" cy="147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2362200" y="5109796"/>
                <a:ext cx="502500" cy="147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4343400" y="5109796"/>
                <a:ext cx="502500" cy="147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6331221" y="5108937"/>
                <a:ext cx="502500" cy="147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Shape 362"/>
              <p:cNvSpPr/>
              <p:nvPr/>
            </p:nvSpPr>
            <p:spPr>
              <a:xfrm rot="10800000">
                <a:off x="4845899" y="5638903"/>
                <a:ext cx="3078899" cy="1148699"/>
              </a:xfrm>
              <a:prstGeom prst="bentArrow">
                <a:avLst>
                  <a:gd name="adj1" fmla="val 6488"/>
                  <a:gd name="adj2" fmla="val 9212"/>
                  <a:gd name="adj3" fmla="val 26089"/>
                  <a:gd name="adj4" fmla="val 4375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Shape 363"/>
              <p:cNvSpPr/>
              <p:nvPr/>
            </p:nvSpPr>
            <p:spPr>
              <a:xfrm rot="-5400000">
                <a:off x="1749750" y="4422554"/>
                <a:ext cx="1072499" cy="3505200"/>
              </a:xfrm>
              <a:prstGeom prst="bentArrow">
                <a:avLst>
                  <a:gd name="adj1" fmla="val 6075"/>
                  <a:gd name="adj2" fmla="val 12597"/>
                  <a:gd name="adj3" fmla="val 31824"/>
                  <a:gd name="adj4" fmla="val 4375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4" name="Shape 36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647700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Shape 36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-81867" y="1984096"/>
              <a:ext cx="1007100" cy="117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Shape 366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028842" y="3927891"/>
            <a:ext cx="1105499" cy="307800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805050"/>
            <a:ext cx="2541000" cy="17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More Food Chains!</a:t>
            </a:r>
          </a:p>
        </p:txBody>
      </p:sp>
      <p:sp>
        <p:nvSpPr>
          <p:cNvPr id="374" name="Shape 374"/>
          <p:cNvSpPr/>
          <p:nvPr/>
        </p:nvSpPr>
        <p:spPr>
          <a:xfrm>
            <a:off x="762000" y="1066800"/>
            <a:ext cx="1066824" cy="10668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 rot="10800000" flipH="1">
            <a:off x="762000" y="4876787"/>
            <a:ext cx="990576" cy="121921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2466" y="4966332"/>
            <a:ext cx="2005199" cy="18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5410200"/>
            <a:ext cx="1966800" cy="8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226499" y="4977825"/>
            <a:ext cx="2917500" cy="18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835382" flipH="1">
            <a:off x="7327087" y="443484"/>
            <a:ext cx="1629326" cy="1916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Shape 380"/>
          <p:cNvGrpSpPr/>
          <p:nvPr/>
        </p:nvGrpSpPr>
        <p:grpSpPr>
          <a:xfrm>
            <a:off x="-152400" y="2438400"/>
            <a:ext cx="9133199" cy="1924050"/>
            <a:chOff x="-152400" y="2438400"/>
            <a:chExt cx="9133199" cy="1924050"/>
          </a:xfrm>
        </p:grpSpPr>
        <p:sp>
          <p:nvSpPr>
            <p:cNvPr id="381" name="Shape 381"/>
            <p:cNvSpPr/>
            <p:nvPr/>
          </p:nvSpPr>
          <p:spPr>
            <a:xfrm>
              <a:off x="1524000" y="3200400"/>
              <a:ext cx="762000" cy="609599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2" name="Shape 3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152400" y="2647950"/>
              <a:ext cx="1714500" cy="171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Shape 38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81200" y="2647950"/>
              <a:ext cx="1714500" cy="171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Shape 38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924300" y="3164433"/>
              <a:ext cx="1679699" cy="1102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Shape 38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6019800" y="2614878"/>
              <a:ext cx="1600199" cy="16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Shape 38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924800" y="2438400"/>
              <a:ext cx="1055999" cy="1831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Shape 387"/>
            <p:cNvSpPr/>
            <p:nvPr/>
          </p:nvSpPr>
          <p:spPr>
            <a:xfrm rot="5400000">
              <a:off x="3428296" y="3169995"/>
              <a:ext cx="488099" cy="63930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 rot="5400000">
              <a:off x="5456099" y="3169995"/>
              <a:ext cx="488099" cy="63930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 rot="5400000">
              <a:off x="7441124" y="3185498"/>
              <a:ext cx="488099" cy="63930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Shape 390"/>
          <p:cNvSpPr/>
          <p:nvPr/>
        </p:nvSpPr>
        <p:spPr>
          <a:xfrm rot="5400000">
            <a:off x="3580697" y="5410800"/>
            <a:ext cx="488099" cy="639300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/>
        </p:nvSpPr>
        <p:spPr>
          <a:xfrm rot="5400000">
            <a:off x="5942897" y="5414694"/>
            <a:ext cx="488099" cy="639300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3962398" y="1066800"/>
            <a:ext cx="762000" cy="7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57800" y="1066800"/>
            <a:ext cx="1460700" cy="8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/>
          <p:nvPr/>
        </p:nvSpPr>
        <p:spPr>
          <a:xfrm rot="5400000">
            <a:off x="3551098" y="1071946"/>
            <a:ext cx="488099" cy="639300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/>
        </p:nvSpPr>
        <p:spPr>
          <a:xfrm rot="5400000">
            <a:off x="4647497" y="1071946"/>
            <a:ext cx="488099" cy="639300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/>
          <p:nvPr/>
        </p:nvSpPr>
        <p:spPr>
          <a:xfrm rot="5400000">
            <a:off x="6742185" y="1071945"/>
            <a:ext cx="488099" cy="639300"/>
          </a:xfrm>
          <a:prstGeom prst="upArrow">
            <a:avLst>
              <a:gd name="adj1" fmla="val 32293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Food Web</a:t>
            </a:r>
            <a:r>
              <a:rPr lang="en" sz="32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3200" b="1" i="0" u="sng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" sz="32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overlapping food </a:t>
            </a:r>
            <a:r>
              <a:rPr lang="en" sz="3200" b="1" i="0" u="sng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chains</a:t>
            </a:r>
            <a:r>
              <a:rPr lang="en" sz="32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an ecosystem</a:t>
            </a:r>
            <a:r>
              <a:rPr lang="en" sz="32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" sz="32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Shows how ALL organisms interact within the ecosystem</a:t>
            </a:r>
          </a:p>
        </p:txBody>
      </p:sp>
      <p:grpSp>
        <p:nvGrpSpPr>
          <p:cNvPr id="403" name="Shape 403"/>
          <p:cNvGrpSpPr/>
          <p:nvPr/>
        </p:nvGrpSpPr>
        <p:grpSpPr>
          <a:xfrm rot="-5400000">
            <a:off x="-931784" y="2963095"/>
            <a:ext cx="5699307" cy="1941604"/>
            <a:chOff x="1702979" y="2326806"/>
            <a:chExt cx="7766841" cy="2228399"/>
          </a:xfrm>
        </p:grpSpPr>
        <p:pic>
          <p:nvPicPr>
            <p:cNvPr id="404" name="Shape 4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4747449">
              <a:off x="1957641" y="2674163"/>
              <a:ext cx="1273575" cy="1570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Shape 40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585364" y="3019683"/>
              <a:ext cx="1512599" cy="122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Shape 4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7477182" flipH="1">
              <a:off x="5578075" y="2523590"/>
              <a:ext cx="1441051" cy="183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Shape 40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7977320" y="2337146"/>
              <a:ext cx="951000" cy="203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Shape 408"/>
            <p:cNvSpPr/>
            <p:nvPr/>
          </p:nvSpPr>
          <p:spPr>
            <a:xfrm rot="5400000">
              <a:off x="3319254" y="3169995"/>
              <a:ext cx="488099" cy="63930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 rot="5400000">
              <a:off x="4970290" y="3169995"/>
              <a:ext cx="488099" cy="63930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 rot="5400000">
              <a:off x="6912687" y="3185498"/>
              <a:ext cx="488099" cy="63930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4800449" y="1066784"/>
            <a:ext cx="4419448" cy="5699307"/>
            <a:chOff x="4683032" y="1219183"/>
            <a:chExt cx="4689567" cy="5699307"/>
          </a:xfrm>
        </p:grpSpPr>
        <p:pic>
          <p:nvPicPr>
            <p:cNvPr id="412" name="Shape 4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26798" y="4403085"/>
              <a:ext cx="1150199" cy="115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Shape 4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83032" y="2656078"/>
              <a:ext cx="1293900" cy="169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Shape 4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24800" y="3139666"/>
              <a:ext cx="1447800" cy="11102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5" name="Shape 415"/>
            <p:cNvGrpSpPr/>
            <p:nvPr/>
          </p:nvGrpSpPr>
          <p:grpSpPr>
            <a:xfrm rot="-5400000">
              <a:off x="4026519" y="3098034"/>
              <a:ext cx="5699307" cy="1941604"/>
              <a:chOff x="1702979" y="2326806"/>
              <a:chExt cx="7766841" cy="2228399"/>
            </a:xfrm>
          </p:grpSpPr>
          <p:pic>
            <p:nvPicPr>
              <p:cNvPr id="416" name="Shape 4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4747449">
                <a:off x="1957641" y="2674163"/>
                <a:ext cx="1273575" cy="15708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7" name="Shape 4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5400000">
                <a:off x="3585364" y="3019683"/>
                <a:ext cx="1512599" cy="1224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8" name="Shape 4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7477182" flipH="1">
                <a:off x="5578075" y="2523590"/>
                <a:ext cx="1441051" cy="1834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9" name="Shape 4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5400000">
                <a:off x="7977320" y="2337146"/>
                <a:ext cx="951000" cy="2033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0" name="Shape 420"/>
              <p:cNvSpPr/>
              <p:nvPr/>
            </p:nvSpPr>
            <p:spPr>
              <a:xfrm rot="5400000">
                <a:off x="3319254" y="3169995"/>
                <a:ext cx="488099" cy="639300"/>
              </a:xfrm>
              <a:prstGeom prst="upArrow">
                <a:avLst>
                  <a:gd name="adj1" fmla="val 32293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Shape 421"/>
              <p:cNvSpPr/>
              <p:nvPr/>
            </p:nvSpPr>
            <p:spPr>
              <a:xfrm rot="5400000">
                <a:off x="4970290" y="3169995"/>
                <a:ext cx="488099" cy="639300"/>
              </a:xfrm>
              <a:prstGeom prst="upArrow">
                <a:avLst>
                  <a:gd name="adj1" fmla="val 32293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Shape 422"/>
              <p:cNvSpPr/>
              <p:nvPr/>
            </p:nvSpPr>
            <p:spPr>
              <a:xfrm rot="5400000">
                <a:off x="6912687" y="3185498"/>
                <a:ext cx="488099" cy="639300"/>
              </a:xfrm>
              <a:prstGeom prst="upArrow">
                <a:avLst>
                  <a:gd name="adj1" fmla="val 32293"/>
                  <a:gd name="adj2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3" name="Shape 423"/>
            <p:cNvSpPr/>
            <p:nvPr/>
          </p:nvSpPr>
          <p:spPr>
            <a:xfrm>
              <a:off x="5117364" y="3447714"/>
              <a:ext cx="425400" cy="1276799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 rot="-2490765">
              <a:off x="5815351" y="5137484"/>
              <a:ext cx="425476" cy="1406053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 rot="2270372">
              <a:off x="5691692" y="1631535"/>
              <a:ext cx="425460" cy="1101883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 rot="-2332461">
              <a:off x="7668371" y="1780058"/>
              <a:ext cx="425420" cy="1340449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 rot="1719724">
              <a:off x="7704008" y="4201866"/>
              <a:ext cx="425316" cy="2147820"/>
            </a:xfrm>
            <a:prstGeom prst="upArrow">
              <a:avLst>
                <a:gd name="adj1" fmla="val 32293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" name="Shape 428"/>
          <p:cNvSpPr txBox="1"/>
          <p:nvPr/>
        </p:nvSpPr>
        <p:spPr>
          <a:xfrm rot="-5400000">
            <a:off x="-1574346" y="3514372"/>
            <a:ext cx="4479000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Chain</a:t>
            </a:r>
          </a:p>
        </p:txBody>
      </p:sp>
      <p:sp>
        <p:nvSpPr>
          <p:cNvPr id="429" name="Shape 429"/>
          <p:cNvSpPr/>
          <p:nvPr/>
        </p:nvSpPr>
        <p:spPr>
          <a:xfrm>
            <a:off x="2590800" y="3505200"/>
            <a:ext cx="1275299" cy="74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/>
          <p:nvPr/>
        </p:nvSpPr>
        <p:spPr>
          <a:xfrm rot="-5400000">
            <a:off x="2260500" y="3301960"/>
            <a:ext cx="4206900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Web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Shape 436"/>
          <p:cNvGrpSpPr/>
          <p:nvPr/>
        </p:nvGrpSpPr>
        <p:grpSpPr>
          <a:xfrm>
            <a:off x="4419573" y="1905032"/>
            <a:ext cx="4419409" cy="4191265"/>
            <a:chOff x="990600" y="1094230"/>
            <a:chExt cx="7239000" cy="5687700"/>
          </a:xfrm>
        </p:grpSpPr>
        <p:pic>
          <p:nvPicPr>
            <p:cNvPr id="437" name="Shape 4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0600" y="1094230"/>
              <a:ext cx="6858000" cy="568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Shape 438"/>
            <p:cNvSpPr txBox="1"/>
            <p:nvPr/>
          </p:nvSpPr>
          <p:spPr>
            <a:xfrm>
              <a:off x="4800600" y="4876800"/>
              <a:ext cx="3429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HA! HA!</a:t>
              </a:r>
            </a:p>
          </p:txBody>
        </p:sp>
      </p:grpSp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Food Chain &amp; Web Games!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228600" y="1646238"/>
            <a:ext cx="50291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Simple starter food chain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Food Chain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I Know that!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Build a food chain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 </a:t>
            </a: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food chain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Woodland Food Web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Fun with Food Webs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04800" y="228600"/>
            <a:ext cx="85343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There are two types of organisms – those that can make their own food, and those that get their food from other sources.</a:t>
            </a:r>
          </a:p>
          <a:p>
            <a:pPr marL="566737" marR="0" lvl="0" indent="-56673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Producers/Autotrophs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get their energy from the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the process of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Shape 118"/>
          <p:cNvGrpSpPr/>
          <p:nvPr/>
        </p:nvGrpSpPr>
        <p:grpSpPr>
          <a:xfrm>
            <a:off x="381000" y="2333297"/>
            <a:ext cx="8458200" cy="4394169"/>
            <a:chOff x="381000" y="2333297"/>
            <a:chExt cx="8458200" cy="4394169"/>
          </a:xfrm>
        </p:grpSpPr>
        <p:grpSp>
          <p:nvGrpSpPr>
            <p:cNvPr id="119" name="Shape 119"/>
            <p:cNvGrpSpPr/>
            <p:nvPr/>
          </p:nvGrpSpPr>
          <p:grpSpPr>
            <a:xfrm>
              <a:off x="381000" y="2333297"/>
              <a:ext cx="8458200" cy="4394169"/>
              <a:chOff x="381000" y="2333297"/>
              <a:chExt cx="8458200" cy="4394169"/>
            </a:xfrm>
          </p:grpSpPr>
          <p:sp>
            <p:nvSpPr>
              <p:cNvPr id="120" name="Shape 120"/>
              <p:cNvSpPr txBox="1"/>
              <p:nvPr/>
            </p:nvSpPr>
            <p:spPr>
              <a:xfrm>
                <a:off x="7315200" y="3486089"/>
                <a:ext cx="1524000" cy="40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Sunlight</a:t>
                </a: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81000" y="3886200"/>
                <a:ext cx="2509800" cy="8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Carbon Dioxide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6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Enters Stomata (tiny holes) in leaves</a:t>
                </a: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6020705" y="5251639"/>
                <a:ext cx="16509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Glucose Sugar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4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Stored</a:t>
                </a: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2036377" y="5910457"/>
                <a:ext cx="1942499" cy="64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Water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6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Enters through Roots</a:t>
                </a:r>
              </a:p>
            </p:txBody>
          </p:sp>
          <p:pic>
            <p:nvPicPr>
              <p:cNvPr id="124" name="Shape 1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80082" y="2333297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" name="Shape 125"/>
              <p:cNvSpPr/>
              <p:nvPr/>
            </p:nvSpPr>
            <p:spPr>
              <a:xfrm>
                <a:off x="6571295" y="4083096"/>
                <a:ext cx="1310099" cy="64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20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Oxygen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600" b="0" i="0" u="none" strike="noStrike" cap="none" baseline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Exits Stomata</a:t>
                </a: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2819400" y="4248089"/>
                <a:ext cx="376200" cy="2477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030A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517902">
                <a:off x="4065679" y="6302206"/>
                <a:ext cx="376288" cy="24773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030A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6091908" y="4282407"/>
                <a:ext cx="376200" cy="24779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030A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2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" name="Shape 129"/>
              <p:cNvGrpSpPr/>
              <p:nvPr/>
            </p:nvGrpSpPr>
            <p:grpSpPr>
              <a:xfrm>
                <a:off x="3048128" y="2743199"/>
                <a:ext cx="2946300" cy="3984267"/>
                <a:chOff x="3606899" y="2866908"/>
                <a:chExt cx="2946300" cy="3984267"/>
              </a:xfrm>
            </p:grpSpPr>
            <p:pic>
              <p:nvPicPr>
                <p:cNvPr id="130" name="Shape 1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flipH="1">
                  <a:off x="3606899" y="2866908"/>
                  <a:ext cx="2946300" cy="3595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1" name="Shape 131"/>
                <p:cNvSpPr/>
                <p:nvPr/>
              </p:nvSpPr>
              <p:spPr>
                <a:xfrm>
                  <a:off x="5363569" y="6469039"/>
                  <a:ext cx="300250" cy="3548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251" h="354842" extrusionOk="0">
                      <a:moveTo>
                        <a:pt x="0" y="0"/>
                      </a:moveTo>
                      <a:cubicBezTo>
                        <a:pt x="16336" y="40838"/>
                        <a:pt x="44698" y="125331"/>
                        <a:pt x="81887" y="150125"/>
                      </a:cubicBezTo>
                      <a:lnTo>
                        <a:pt x="122830" y="177421"/>
                      </a:lnTo>
                      <a:cubicBezTo>
                        <a:pt x="134362" y="223547"/>
                        <a:pt x="130209" y="246726"/>
                        <a:pt x="177421" y="272955"/>
                      </a:cubicBezTo>
                      <a:cubicBezTo>
                        <a:pt x="202572" y="286928"/>
                        <a:pt x="259308" y="300251"/>
                        <a:pt x="259308" y="300251"/>
                      </a:cubicBezTo>
                      <a:cubicBezTo>
                        <a:pt x="276172" y="350845"/>
                        <a:pt x="260088" y="334760"/>
                        <a:pt x="300251" y="354842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>
                  <a:off x="5076967" y="6469039"/>
                  <a:ext cx="245659" cy="342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660" h="342098" extrusionOk="0">
                      <a:moveTo>
                        <a:pt x="245660" y="0"/>
                      </a:moveTo>
                      <a:cubicBezTo>
                        <a:pt x="232012" y="22746"/>
                        <a:pt x="213782" y="43310"/>
                        <a:pt x="204717" y="68239"/>
                      </a:cubicBezTo>
                      <a:cubicBezTo>
                        <a:pt x="195260" y="94245"/>
                        <a:pt x="204508" y="125936"/>
                        <a:pt x="191069" y="150125"/>
                      </a:cubicBezTo>
                      <a:cubicBezTo>
                        <a:pt x="177441" y="174655"/>
                        <a:pt x="105626" y="206494"/>
                        <a:pt x="81887" y="218364"/>
                      </a:cubicBezTo>
                      <a:cubicBezTo>
                        <a:pt x="77338" y="232012"/>
                        <a:pt x="72191" y="245475"/>
                        <a:pt x="68239" y="259307"/>
                      </a:cubicBezTo>
                      <a:cubicBezTo>
                        <a:pt x="51268" y="318705"/>
                        <a:pt x="69625" y="313205"/>
                        <a:pt x="13648" y="341194"/>
                      </a:cubicBezTo>
                      <a:cubicBezTo>
                        <a:pt x="9579" y="343229"/>
                        <a:pt x="4549" y="341194"/>
                        <a:pt x="0" y="341194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>
                  <a:off x="5213444" y="6455391"/>
                  <a:ext cx="218393" cy="3957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394" h="395785" extrusionOk="0">
                      <a:moveTo>
                        <a:pt x="0" y="0"/>
                      </a:moveTo>
                      <a:cubicBezTo>
                        <a:pt x="12131" y="97048"/>
                        <a:pt x="-15281" y="101542"/>
                        <a:pt x="54591" y="136478"/>
                      </a:cubicBezTo>
                      <a:cubicBezTo>
                        <a:pt x="67458" y="142912"/>
                        <a:pt x="81886" y="145576"/>
                        <a:pt x="95534" y="150125"/>
                      </a:cubicBezTo>
                      <a:cubicBezTo>
                        <a:pt x="109182" y="163773"/>
                        <a:pt x="130374" y="172758"/>
                        <a:pt x="136477" y="191069"/>
                      </a:cubicBezTo>
                      <a:cubicBezTo>
                        <a:pt x="185995" y="339623"/>
                        <a:pt x="99072" y="296882"/>
                        <a:pt x="191068" y="327546"/>
                      </a:cubicBezTo>
                      <a:cubicBezTo>
                        <a:pt x="220399" y="386206"/>
                        <a:pt x="218364" y="361792"/>
                        <a:pt x="218364" y="395785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>
                  <a:off x="5226982" y="6646460"/>
                  <a:ext cx="109291" cy="1910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292" h="191068" extrusionOk="0">
                      <a:moveTo>
                        <a:pt x="109292" y="0"/>
                      </a:moveTo>
                      <a:cubicBezTo>
                        <a:pt x="72025" y="62110"/>
                        <a:pt x="70728" y="53087"/>
                        <a:pt x="54701" y="109182"/>
                      </a:cubicBezTo>
                      <a:cubicBezTo>
                        <a:pt x="49548" y="127217"/>
                        <a:pt x="52770" y="149126"/>
                        <a:pt x="41053" y="163773"/>
                      </a:cubicBezTo>
                      <a:cubicBezTo>
                        <a:pt x="-4206" y="220346"/>
                        <a:pt x="110" y="149916"/>
                        <a:pt x="110" y="191068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>
                  <a:off x="4831307" y="6469039"/>
                  <a:ext cx="436728" cy="370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6729" h="370407" extrusionOk="0">
                      <a:moveTo>
                        <a:pt x="436729" y="0"/>
                      </a:moveTo>
                      <a:cubicBezTo>
                        <a:pt x="427630" y="22746"/>
                        <a:pt x="423673" y="48304"/>
                        <a:pt x="409433" y="68239"/>
                      </a:cubicBezTo>
                      <a:cubicBezTo>
                        <a:pt x="399899" y="81586"/>
                        <a:pt x="381837" y="86000"/>
                        <a:pt x="368490" y="95534"/>
                      </a:cubicBezTo>
                      <a:cubicBezTo>
                        <a:pt x="349981" y="108755"/>
                        <a:pt x="332096" y="122829"/>
                        <a:pt x="313899" y="136477"/>
                      </a:cubicBezTo>
                      <a:cubicBezTo>
                        <a:pt x="287831" y="214679"/>
                        <a:pt x="297314" y="242089"/>
                        <a:pt x="204717" y="272955"/>
                      </a:cubicBezTo>
                      <a:lnTo>
                        <a:pt x="122830" y="300251"/>
                      </a:lnTo>
                      <a:cubicBezTo>
                        <a:pt x="103826" y="319255"/>
                        <a:pt x="69445" y="358989"/>
                        <a:pt x="40944" y="368489"/>
                      </a:cubicBezTo>
                      <a:cubicBezTo>
                        <a:pt x="27996" y="372805"/>
                        <a:pt x="13648" y="368489"/>
                        <a:pt x="0" y="368489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5431808" y="6578221"/>
                  <a:ext cx="300250" cy="1637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251" h="163773" extrusionOk="0">
                      <a:moveTo>
                        <a:pt x="0" y="0"/>
                      </a:moveTo>
                      <a:cubicBezTo>
                        <a:pt x="54591" y="4549"/>
                        <a:pt x="109738" y="4642"/>
                        <a:pt x="163773" y="13648"/>
                      </a:cubicBezTo>
                      <a:cubicBezTo>
                        <a:pt x="192154" y="18378"/>
                        <a:pt x="245660" y="40943"/>
                        <a:pt x="245660" y="40943"/>
                      </a:cubicBezTo>
                      <a:cubicBezTo>
                        <a:pt x="254758" y="54591"/>
                        <a:pt x="266494" y="66810"/>
                        <a:pt x="272955" y="81886"/>
                      </a:cubicBezTo>
                      <a:cubicBezTo>
                        <a:pt x="280344" y="99127"/>
                        <a:pt x="280671" y="118683"/>
                        <a:pt x="286603" y="136478"/>
                      </a:cubicBezTo>
                      <a:cubicBezTo>
                        <a:pt x="289820" y="146128"/>
                        <a:pt x="295702" y="154675"/>
                        <a:pt x="300251" y="163773"/>
                      </a:cubicBezTo>
                    </a:path>
                  </a:pathLst>
                </a:custGeom>
                <a:noFill/>
                <a:ln w="9525" cap="flat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7" name="Shape 137"/>
            <p:cNvSpPr/>
            <p:nvPr/>
          </p:nvSpPr>
          <p:spPr>
            <a:xfrm rot="-9327465">
              <a:off x="5526104" y="5318575"/>
              <a:ext cx="376296" cy="2476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Shape 138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9332" y="990600"/>
            <a:ext cx="1768800" cy="28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8772">
            <a:off x="304723" y="1578059"/>
            <a:ext cx="1519172" cy="1371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2"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Consumers/Heterotrophs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get their food from other sources.  There are 3 types: 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Herbivores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eat only </a:t>
            </a: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9233" y="1741924"/>
            <a:ext cx="1902599" cy="29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3794" y="3678873"/>
            <a:ext cx="2649299" cy="150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9800" y="5105400"/>
            <a:ext cx="27579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02071" y="4724400"/>
            <a:ext cx="2870100" cy="17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4404" y="2667000"/>
            <a:ext cx="3162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11746" y="3048000"/>
            <a:ext cx="1441500" cy="1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5318" y="4648200"/>
            <a:ext cx="2949299" cy="17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98425">
            <a:off x="531245" y="4643030"/>
            <a:ext cx="1742768" cy="217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143000" y="304800"/>
            <a:ext cx="6400799" cy="66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90600" marR="0" lvl="1" indent="-533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 startAt="2"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Carnivores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eat only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</a:p>
          <a:p>
            <a:pPr marL="990600" marR="0" lvl="1" indent="-3302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3302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3302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5334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1225" y="892175"/>
            <a:ext cx="1806599" cy="17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5000" y="4495800"/>
            <a:ext cx="4656599" cy="204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232" y="1827178"/>
            <a:ext cx="3168600" cy="296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8241" y="2849744"/>
            <a:ext cx="1361999" cy="1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0700" y="457200"/>
            <a:ext cx="1997100" cy="19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57305" y="905936"/>
            <a:ext cx="2867999" cy="19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1235" y="3077377"/>
            <a:ext cx="2402400" cy="14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40316" y="2772732"/>
            <a:ext cx="2224799" cy="14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49328" y="5181600"/>
            <a:ext cx="1785600" cy="13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5295194"/>
            <a:ext cx="1348200" cy="13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 startAt="3"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Omnivores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eats BOTH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</a:p>
          <a:p>
            <a:pPr marL="990600" marR="0" lvl="1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533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4648200"/>
            <a:ext cx="1748100" cy="190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0" y="2286000"/>
            <a:ext cx="1212900" cy="108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228" y="1507365"/>
            <a:ext cx="2291999" cy="22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9325" y="3733798"/>
            <a:ext cx="16667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1611470"/>
            <a:ext cx="2852099" cy="7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0800" y="1143000"/>
            <a:ext cx="3057599" cy="33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48600" y="2590800"/>
            <a:ext cx="897899" cy="19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83837" y="4983894"/>
            <a:ext cx="3284099" cy="17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4800" y="3941828"/>
            <a:ext cx="1904999" cy="25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37550" y="4135387"/>
            <a:ext cx="1629899" cy="16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37271" y="6096000"/>
            <a:ext cx="701399" cy="4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210865">
            <a:off x="4373536" y="6162564"/>
            <a:ext cx="675370" cy="67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88731" y="538654"/>
            <a:ext cx="8164499" cy="83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 startAt="4"/>
            </a:pP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Scavenger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eats the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leftovers</a:t>
            </a:r>
          </a:p>
          <a:p>
            <a:pPr marL="571500" marR="0" lvl="1" indent="-2540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1" indent="-2540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1" indent="-2540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1" indent="-4572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40171"/>
            <a:ext cx="4125900" cy="30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9807" y="4303582"/>
            <a:ext cx="4321800" cy="20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600" y="5309973"/>
            <a:ext cx="1801499" cy="12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1229" y="5555703"/>
            <a:ext cx="899699" cy="7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t="6323"/>
          <a:stretch/>
        </p:blipFill>
        <p:spPr>
          <a:xfrm>
            <a:off x="2086372" y="685800"/>
            <a:ext cx="5609699" cy="61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398345">
            <a:off x="437442" y="5009511"/>
            <a:ext cx="1028767" cy="10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-76200" y="304800"/>
            <a:ext cx="88521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90600" marR="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 startAt="5"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breaks down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 material</a:t>
            </a:r>
          </a:p>
          <a:p>
            <a:pPr marL="990600" marR="0" lvl="1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330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90600" marR="0" lvl="1" indent="-533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4620" y="5410200"/>
            <a:ext cx="2756700" cy="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6868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know how these organisms get THEIR energy?</a:t>
            </a:r>
            <a:r>
              <a:rPr lang="en" sz="2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Carnivore, Herbivore or Omnivore??</a:t>
            </a:r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Producer, Consumer or Decomposer??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2591394"/>
            <a:ext cx="3885900" cy="25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137" y="2591393"/>
            <a:ext cx="3893999" cy="25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9000" y="4603471"/>
            <a:ext cx="2659199" cy="17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97067" y="228598"/>
            <a:ext cx="8763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what you eat!</a:t>
            </a:r>
          </a:p>
          <a:p>
            <a:pPr marL="609600" marR="0" lvl="0" indent="-609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each organism in the diagram below and label each as a producer, decomposer, herbivore, carnivore or omnivore.</a:t>
            </a:r>
            <a:endParaRPr lang="en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sz="22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indent="0">
              <a:spcBef>
                <a:spcPts val="440"/>
              </a:spcBef>
              <a:buSzPct val="25000"/>
              <a:buNone/>
            </a:pPr>
            <a:endParaRPr lang="en" sz="2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indent="0">
              <a:spcBef>
                <a:spcPts val="400"/>
              </a:spcBef>
              <a:buNone/>
            </a:pPr>
            <a:endParaRPr lang="en"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2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the direction of the arrow between each organism means?</a:t>
            </a:r>
            <a:endParaRPr lang="en" sz="2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grpSp>
        <p:nvGrpSpPr>
          <p:cNvPr id="223" name="Shape 223"/>
          <p:cNvGrpSpPr/>
          <p:nvPr/>
        </p:nvGrpSpPr>
        <p:grpSpPr>
          <a:xfrm>
            <a:off x="197068" y="3536878"/>
            <a:ext cx="8763008" cy="3092913"/>
            <a:chOff x="197068" y="3489577"/>
            <a:chExt cx="8763008" cy="3092913"/>
          </a:xfrm>
        </p:grpSpPr>
        <p:grpSp>
          <p:nvGrpSpPr>
            <p:cNvPr id="224" name="Shape 224"/>
            <p:cNvGrpSpPr/>
            <p:nvPr/>
          </p:nvGrpSpPr>
          <p:grpSpPr>
            <a:xfrm>
              <a:off x="197068" y="3489577"/>
              <a:ext cx="8763008" cy="3092913"/>
              <a:chOff x="0" y="3200400"/>
              <a:chExt cx="8915462" cy="3236619"/>
            </a:xfrm>
          </p:grpSpPr>
          <p:pic>
            <p:nvPicPr>
              <p:cNvPr id="225" name="Shape 22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3200400"/>
                <a:ext cx="1104899" cy="110489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26" name="Shape 226"/>
              <p:cNvGrpSpPr/>
              <p:nvPr/>
            </p:nvGrpSpPr>
            <p:grpSpPr>
              <a:xfrm>
                <a:off x="1237989" y="3612910"/>
                <a:ext cx="7677473" cy="2781670"/>
                <a:chOff x="533400" y="3598135"/>
                <a:chExt cx="8406299" cy="3222135"/>
              </a:xfrm>
            </p:grpSpPr>
            <p:pic>
              <p:nvPicPr>
                <p:cNvPr id="227" name="Shape 22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038600" y="6066371"/>
                  <a:ext cx="685799" cy="753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8" name="Shape 22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flipH="1">
                  <a:off x="1371675" y="4733192"/>
                  <a:ext cx="980999" cy="905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9" name="Shape 22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895600" y="4800600"/>
                  <a:ext cx="1536599" cy="883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0" name="Shape 23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4724400" y="4038600"/>
                  <a:ext cx="1909500" cy="1375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1" name="Shape 231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6629400" y="3598135"/>
                  <a:ext cx="2310299" cy="1868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2" name="Shape 232"/>
                <p:cNvSpPr/>
                <p:nvPr/>
              </p:nvSpPr>
              <p:spPr>
                <a:xfrm>
                  <a:off x="838200" y="5109796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2362200" y="5109796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Shape 234"/>
                <p:cNvSpPr/>
                <p:nvPr/>
              </p:nvSpPr>
              <p:spPr>
                <a:xfrm>
                  <a:off x="4343400" y="5109796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Shape 235"/>
                <p:cNvSpPr/>
                <p:nvPr/>
              </p:nvSpPr>
              <p:spPr>
                <a:xfrm>
                  <a:off x="6331221" y="5108937"/>
                  <a:ext cx="502500" cy="1479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 rot="10800000">
                  <a:off x="4845899" y="5638903"/>
                  <a:ext cx="3078899" cy="1148699"/>
                </a:xfrm>
                <a:prstGeom prst="bentArrow">
                  <a:avLst>
                    <a:gd name="adj1" fmla="val 6488"/>
                    <a:gd name="adj2" fmla="val 9212"/>
                    <a:gd name="adj3" fmla="val 26089"/>
                    <a:gd name="adj4" fmla="val 4375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Shape 237"/>
                <p:cNvSpPr/>
                <p:nvPr/>
              </p:nvSpPr>
              <p:spPr>
                <a:xfrm rot="-5400000">
                  <a:off x="1749750" y="4422554"/>
                  <a:ext cx="1072499" cy="3505200"/>
                </a:xfrm>
                <a:prstGeom prst="bentArrow">
                  <a:avLst>
                    <a:gd name="adj1" fmla="val 6075"/>
                    <a:gd name="adj2" fmla="val 12597"/>
                    <a:gd name="adj3" fmla="val 31824"/>
                    <a:gd name="adj4" fmla="val 4375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Font typeface="Arial"/>
                    <a:buNone/>
                  </a:pPr>
                  <a:endParaRPr sz="2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8" name="Shape 238"/>
              <p:cNvSpPr txBox="1"/>
              <p:nvPr/>
            </p:nvSpPr>
            <p:spPr>
              <a:xfrm>
                <a:off x="2424673" y="6114819"/>
                <a:ext cx="1124700" cy="322200"/>
              </a:xfrm>
              <a:prstGeom prst="rect">
                <a:avLst/>
              </a:prstGeom>
              <a:solidFill>
                <a:schemeClr val="lt1"/>
              </a:solidFill>
              <a:ln w="25400" cap="flat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" sz="1400" b="1" i="0" u="none" strike="noStrike" cap="none" baseline="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nutrients</a:t>
                </a:r>
              </a:p>
            </p:txBody>
          </p:sp>
        </p:grpSp>
        <p:pic>
          <p:nvPicPr>
            <p:cNvPr id="239" name="Shape 23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753000" y="4662585"/>
              <a:ext cx="770999" cy="90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4AF102-605B-4EE9-B900-AD95B3CCA4ED}"/>
              </a:ext>
            </a:extLst>
          </p:cNvPr>
          <p:cNvSpPr txBox="1"/>
          <p:nvPr/>
        </p:nvSpPr>
        <p:spPr>
          <a:xfrm>
            <a:off x="695325" y="1562100"/>
            <a:ext cx="7937625" cy="10259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>
              <a:spcBef>
                <a:spcPts val="400"/>
              </a:spcBef>
            </a:pPr>
            <a:r>
              <a:rPr lang="en" sz="1800" b="1" dirty="0"/>
              <a:t>strawberry – producer; grasshopper – herbivore; </a:t>
            </a:r>
            <a:endParaRPr lang="en-US" sz="1800"/>
          </a:p>
          <a:p>
            <a:pPr marL="914400">
              <a:spcBef>
                <a:spcPts val="400"/>
              </a:spcBef>
            </a:pPr>
            <a:r>
              <a:rPr lang="en" sz="1800" b="1" dirty="0"/>
              <a:t>mouse – omnivore; snake – carnivore; hawk – carnivore; </a:t>
            </a:r>
            <a:endParaRPr lang="en-US" sz="1800"/>
          </a:p>
          <a:p>
            <a:pPr marL="914400">
              <a:spcBef>
                <a:spcPts val="400"/>
              </a:spcBef>
            </a:pPr>
            <a:r>
              <a:rPr lang="en" sz="1800" b="1" dirty="0"/>
              <a:t>mushrooms - decomposer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2F9B06-C292-42A8-B412-0B2EA420C1DC}"/>
              </a:ext>
            </a:extLst>
          </p:cNvPr>
          <p:cNvSpPr txBox="1"/>
          <p:nvPr/>
        </p:nvSpPr>
        <p:spPr>
          <a:xfrm>
            <a:off x="2075318" y="3238500"/>
            <a:ext cx="6681332" cy="6461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800" b="1" dirty="0">
                <a:solidFill>
                  <a:schemeClr val="tx1"/>
                </a:solidFill>
              </a:rPr>
              <a:t>energy moves in the direction of the arrow – from the organism being eaten, to the one that is eating it</a:t>
            </a:r>
            <a:endParaRPr lang="en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(4:3)</PresentationFormat>
  <Paragraphs>123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simple-light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Chain!</vt:lpstr>
      <vt:lpstr>More Food Chains!</vt:lpstr>
      <vt:lpstr>Food Web: many overlapping food chains in an ecosystem.  Shows how ALL organisms interact within the ecosystem</vt:lpstr>
      <vt:lpstr>Food Chain &amp; Web Games!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Pannell</dc:creator>
  <cp:lastModifiedBy>Karen Pannell</cp:lastModifiedBy>
  <cp:revision>4</cp:revision>
  <dcterms:modified xsi:type="dcterms:W3CDTF">2019-02-27T20:53:17Z</dcterms:modified>
</cp:coreProperties>
</file>