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434"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92956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96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6437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7517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1008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42688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1561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3055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6545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1496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0735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5" name="Shape 55"/>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3" name="Shape 63"/>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5" name="Shape 6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1" name="Shape 71"/>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4"/>
        <p:cNvGrpSpPr/>
        <p:nvPr/>
      </p:nvGrpSpPr>
      <p:grpSpPr>
        <a:xfrm>
          <a:off x="0" y="0"/>
          <a:ext cx="0" cy="0"/>
          <a:chOff x="0" y="0"/>
          <a:chExt cx="0" cy="0"/>
        </a:xfrm>
      </p:grpSpPr>
      <p:sp>
        <p:nvSpPr>
          <p:cNvPr id="75" name="Shape 75"/>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2" name="Shape 82"/>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a:spLocks noGrp="1"/>
          </p:cNvSpPr>
          <p:nvPr>
            <p:ph type="pic" idx="2"/>
          </p:nvPr>
        </p:nvSpPr>
        <p:spPr>
          <a:xfrm>
            <a:off x="1792288" y="612775"/>
            <a:ext cx="5486399" cy="4114800"/>
          </a:xfrm>
          <a:prstGeom prst="rect">
            <a:avLst/>
          </a:prstGeom>
          <a:noFill/>
          <a:ln>
            <a:noFill/>
          </a:ln>
        </p:spPr>
      </p:sp>
      <p:sp>
        <p:nvSpPr>
          <p:cNvPr id="88" name="Shape 88"/>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9" name="Shape 89"/>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94" name="Shape 94"/>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
        <p:nvSpPr>
          <p:cNvPr id="95" name="Shape 95"/>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00" name="Shape 100"/>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
        <p:nvSpPr>
          <p:cNvPr id="101" name="Shape 101"/>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2" name="Shape 102"/>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3" name="Shape 103"/>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7" name="Shape 3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Calibri"/>
              <a:buNone/>
              <a:defRPr/>
            </a:lvl1pPr>
            <a:lvl2pPr marL="457200" marR="0" indent="0" algn="ctr" rtl="0">
              <a:spcBef>
                <a:spcPts val="560"/>
              </a:spcBef>
              <a:spcAft>
                <a:spcPts val="0"/>
              </a:spcAft>
              <a:buClr>
                <a:schemeClr val="dk1"/>
              </a:buClr>
              <a:buFont typeface="Calibri"/>
              <a:buNone/>
              <a:defRPr/>
            </a:lvl2pPr>
            <a:lvl3pPr marL="914400" marR="0" indent="0" algn="ctr" rtl="0">
              <a:spcBef>
                <a:spcPts val="480"/>
              </a:spcBef>
              <a:spcAft>
                <a:spcPts val="0"/>
              </a:spcAft>
              <a:buClr>
                <a:schemeClr val="dk1"/>
              </a:buClr>
              <a:buFont typeface="Calibri"/>
              <a:buNone/>
              <a:defRPr/>
            </a:lvl3pPr>
            <a:lvl4pPr marL="1371600" marR="0" indent="0" algn="ctr" rtl="0">
              <a:spcBef>
                <a:spcPts val="400"/>
              </a:spcBef>
              <a:spcAft>
                <a:spcPts val="0"/>
              </a:spcAft>
              <a:buClr>
                <a:schemeClr val="dk1"/>
              </a:buClr>
              <a:buFont typeface="Calibri"/>
              <a:buNone/>
              <a:defRPr/>
            </a:lvl4pPr>
            <a:lvl5pPr marL="1828800" marR="0" indent="0" algn="ctr" rtl="0">
              <a:spcBef>
                <a:spcPts val="400"/>
              </a:spcBef>
              <a:spcAft>
                <a:spcPts val="0"/>
              </a:spcAft>
              <a:buClr>
                <a:schemeClr val="dk1"/>
              </a:buClr>
              <a:buFont typeface="Calibri"/>
              <a:buNone/>
              <a:defRPr/>
            </a:lvl5pPr>
            <a:lvl6pPr marL="2286000" marR="0" indent="0" algn="ctr" rtl="0">
              <a:spcBef>
                <a:spcPts val="400"/>
              </a:spcBef>
              <a:spcAft>
                <a:spcPts val="0"/>
              </a:spcAft>
              <a:buClr>
                <a:schemeClr val="dk1"/>
              </a:buClr>
              <a:buFont typeface="Calibri"/>
              <a:buNone/>
              <a:defRPr/>
            </a:lvl6pPr>
            <a:lvl7pPr marL="2743200" marR="0" indent="0" algn="ctr" rtl="0">
              <a:spcBef>
                <a:spcPts val="400"/>
              </a:spcBef>
              <a:spcAft>
                <a:spcPts val="0"/>
              </a:spcAft>
              <a:buClr>
                <a:schemeClr val="dk1"/>
              </a:buClr>
              <a:buFont typeface="Calibri"/>
              <a:buNone/>
              <a:defRPr/>
            </a:lvl7pPr>
            <a:lvl8pPr marL="3200400" marR="0" indent="0" algn="ctr" rtl="0">
              <a:spcBef>
                <a:spcPts val="400"/>
              </a:spcBef>
              <a:spcAft>
                <a:spcPts val="0"/>
              </a:spcAft>
              <a:buClr>
                <a:schemeClr val="dk1"/>
              </a:buClr>
              <a:buFont typeface="Calibri"/>
              <a:buNone/>
              <a:defRPr/>
            </a:lvl8pPr>
            <a:lvl9pPr marL="3657600" marR="0" indent="0" algn="ctr" rtl="0">
              <a:spcBef>
                <a:spcPts val="400"/>
              </a:spcBef>
              <a:spcAft>
                <a:spcPts val="0"/>
              </a:spcAft>
              <a:buClr>
                <a:schemeClr val="dk1"/>
              </a:buClr>
              <a:buFont typeface="Calibri"/>
              <a:buNone/>
              <a:defRPr/>
            </a:lvl9pPr>
          </a:lstStyle>
          <a:p>
            <a:endParaRPr/>
          </a:p>
        </p:txBody>
      </p:sp>
      <p:sp>
        <p:nvSpPr>
          <p:cNvPr id="38" name="Shape 38"/>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3" name="Shape 4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
        <p:nvSpPr>
          <p:cNvPr id="44" name="Shape 44"/>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0" name="Shape 50"/>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1" name="Shape 3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spcAft>
                <a:spcPts val="0"/>
              </a:spcAft>
              <a:buClr>
                <a:schemeClr val="dk1"/>
              </a:buClr>
              <a:buFont typeface="Calibri"/>
              <a:buChar char="»"/>
              <a:defRPr/>
            </a:lvl6pPr>
            <a:lvl7pPr marL="2971800" marR="0" indent="-101600" algn="l" rtl="0">
              <a:spcBef>
                <a:spcPts val="400"/>
              </a:spcBef>
              <a:spcAft>
                <a:spcPts val="0"/>
              </a:spcAft>
              <a:buClr>
                <a:schemeClr val="dk1"/>
              </a:buClr>
              <a:buFont typeface="Calibri"/>
              <a:buChar char="»"/>
              <a:defRPr/>
            </a:lvl7pPr>
            <a:lvl8pPr marL="3429000" marR="0" indent="-101600" algn="l" rtl="0">
              <a:spcBef>
                <a:spcPts val="400"/>
              </a:spcBef>
              <a:spcAft>
                <a:spcPts val="0"/>
              </a:spcAft>
              <a:buClr>
                <a:schemeClr val="dk1"/>
              </a:buClr>
              <a:buFont typeface="Calibri"/>
              <a:buChar char="»"/>
              <a:defRPr/>
            </a:lvl8pPr>
            <a:lvl9pPr marL="3886200" marR="0" indent="-101600" algn="l" rtl="0">
              <a:spcBef>
                <a:spcPts val="400"/>
              </a:spcBef>
              <a:spcAft>
                <a:spcPts val="0"/>
              </a:spcAft>
              <a:buClr>
                <a:schemeClr val="dk1"/>
              </a:buClr>
              <a:buFont typeface="Calibri"/>
              <a:buChar char="»"/>
              <a:defRPr/>
            </a:lvl9pPr>
          </a:lstStyle>
          <a:p>
            <a:endParaRPr/>
          </a:p>
        </p:txBody>
      </p:sp>
      <p:sp>
        <p:nvSpPr>
          <p:cNvPr id="32" name="Shape 32"/>
          <p:cNvSpPr txBox="1">
            <a:spLocks noGrp="1"/>
          </p:cNvSpPr>
          <p:nvPr>
            <p:ph type="dt" idx="10"/>
          </p:nvPr>
        </p:nvSpPr>
        <p:spPr>
          <a:xfrm>
            <a:off x="457200" y="6245225"/>
            <a:ext cx="2133599" cy="4761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245225"/>
            <a:ext cx="2895600" cy="476100"/>
          </a:xfrm>
          <a:prstGeom prst="rect">
            <a:avLst/>
          </a:prstGeom>
          <a:noFill/>
          <a:ln>
            <a:noFill/>
          </a:ln>
        </p:spPr>
        <p:txBody>
          <a:bodyPr lIns="91425" tIns="91425" rIns="91425" bIns="91425" anchor="t" anchorCtr="0"/>
          <a:lstStyle>
            <a:lvl1pPr marL="0" marR="0" indent="0" algn="ctr"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6245225"/>
            <a:ext cx="2133599" cy="4761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www.iknowthat.com/com/L3?utm_medium=email&amp;utm_campaign=iktnewsletter&amp;Area=Habitat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 Id="rId14" Type="http://schemas.openxmlformats.org/officeDocument/2006/relationships/image" Target="../media/image32.jpg"/></Relationships>
</file>

<file path=ppt/slides/_rels/slide8.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2.png"/><Relationship Id="rId18" Type="http://schemas.openxmlformats.org/officeDocument/2006/relationships/image" Target="../media/image45.jpg"/><Relationship Id="rId3" Type="http://schemas.openxmlformats.org/officeDocument/2006/relationships/image" Target="../media/image33.jpg"/><Relationship Id="rId7" Type="http://schemas.openxmlformats.org/officeDocument/2006/relationships/image" Target="../media/image37.jpg"/><Relationship Id="rId12" Type="http://schemas.openxmlformats.org/officeDocument/2006/relationships/image" Target="../media/image29.jpg"/><Relationship Id="rId17" Type="http://schemas.openxmlformats.org/officeDocument/2006/relationships/image" Target="../media/image44.jpg"/><Relationship Id="rId2" Type="http://schemas.openxmlformats.org/officeDocument/2006/relationships/notesSlide" Target="../notesSlides/notesSlide8.xml"/><Relationship Id="rId16" Type="http://schemas.openxmlformats.org/officeDocument/2006/relationships/image" Target="../media/image43.png"/><Relationship Id="rId20" Type="http://schemas.openxmlformats.org/officeDocument/2006/relationships/image" Target="../media/image32.jpg"/><Relationship Id="rId1" Type="http://schemas.openxmlformats.org/officeDocument/2006/relationships/slideLayout" Target="../slideLayouts/slideLayout8.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g"/><Relationship Id="rId15" Type="http://schemas.openxmlformats.org/officeDocument/2006/relationships/hyperlink" Target="http://www.harcourtschool.com/activity/science_up_close/413/deploy/interface.html" TargetMode="External"/><Relationship Id="rId10" Type="http://schemas.openxmlformats.org/officeDocument/2006/relationships/image" Target="../media/image40.jpg"/><Relationship Id="rId19" Type="http://schemas.openxmlformats.org/officeDocument/2006/relationships/image" Target="../media/image31.jpg"/><Relationship Id="rId4" Type="http://schemas.openxmlformats.org/officeDocument/2006/relationships/image" Target="../media/image34.jpg"/><Relationship Id="rId9" Type="http://schemas.openxmlformats.org/officeDocument/2006/relationships/image" Target="../media/image39.jpg"/><Relationship Id="rId14" Type="http://schemas.openxmlformats.org/officeDocument/2006/relationships/hyperlink" Target="http://../My%20Documents/Sutton%20Files/Life%20Science/science%20ed%20documents/Ecology/What%20i%20use/no,%20what%20i%20really%20use/virtual%20forest%20eco%20abiotic%20biotic/lsps07_int_ecosystem.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3259" y="-150896"/>
            <a:ext cx="4115081" cy="6550199"/>
          </a:xfrm>
          <a:prstGeom prst="rect">
            <a:avLst/>
          </a:prstGeom>
          <a:noFill/>
          <a:ln>
            <a:noFill/>
          </a:ln>
        </p:spPr>
        <p:txBody>
          <a:bodyPr lIns="91425" tIns="45700" rIns="91425" bIns="45700" anchor="t" anchorCtr="0">
            <a:noAutofit/>
          </a:bodyPr>
          <a:lstStyle/>
          <a:p>
            <a:pPr marL="0" indent="0" algn="ctr">
              <a:spcBef>
                <a:spcPts val="0"/>
              </a:spcBef>
              <a:buSzPct val="25000"/>
              <a:buNone/>
            </a:pPr>
            <a:r>
              <a:rPr lang="en" sz="3200" b="1" i="0" u="none" strike="noStrike" cap="none" baseline="0" dirty="0">
                <a:solidFill>
                  <a:schemeClr val="dk1"/>
                </a:solidFill>
                <a:latin typeface="Calibri"/>
                <a:ea typeface="Calibri"/>
                <a:cs typeface="Calibri"/>
                <a:sym typeface="Calibri"/>
              </a:rPr>
              <a:t>What’s in an Ecosystem?</a:t>
            </a:r>
            <a:r>
              <a:rPr lang="en" sz="3200" b="1" dirty="0">
                <a:solidFill>
                  <a:schemeClr val="dk1"/>
                </a:solidFill>
                <a:latin typeface="Calibri"/>
                <a:ea typeface="Calibri"/>
                <a:cs typeface="Calibri"/>
                <a:sym typeface="Calibri"/>
              </a:rPr>
              <a:t>  Pg. 67 ISN</a:t>
            </a:r>
            <a:endParaRPr lang="en" sz="3200" b="1" i="0" u="none" strike="noStrike" cap="none" baseline="0" dirty="0">
              <a:solidFill>
                <a:schemeClr val="dk1"/>
              </a:solidFill>
              <a:latin typeface="Calibri"/>
              <a:ea typeface="Calibri"/>
              <a:cs typeface="Calibri"/>
              <a:sym typeface="Calibri"/>
            </a:endParaRPr>
          </a:p>
          <a:p>
            <a:pPr marL="0" marR="0" lvl="0" indent="0" algn="ctr" rtl="0">
              <a:spcBef>
                <a:spcPts val="640"/>
              </a:spcBef>
              <a:spcAft>
                <a:spcPts val="0"/>
              </a:spcAft>
              <a:buClr>
                <a:schemeClr val="dk1"/>
              </a:buClr>
              <a:buSzPct val="25000"/>
              <a:buFont typeface="Calibri"/>
              <a:buNone/>
            </a:pPr>
            <a:r>
              <a:rPr lang="en" sz="3200" b="1" i="0" u="none" strike="noStrike" cap="none" baseline="0" dirty="0">
                <a:solidFill>
                  <a:schemeClr val="dk1"/>
                </a:solidFill>
                <a:latin typeface="Calibri"/>
                <a:ea typeface="Calibri"/>
                <a:cs typeface="Calibri"/>
                <a:sym typeface="Calibri"/>
              </a:rPr>
              <a:t>It’s a Frog’s World…</a:t>
            </a:r>
            <a:endParaRPr lang="en" sz="3200" b="1" i="0" u="none" strike="noStrike" cap="none" baseline="0" dirty="0">
              <a:solidFill>
                <a:schemeClr val="dk1"/>
              </a:solidFill>
              <a:latin typeface="Calibri"/>
              <a:ea typeface="Calibri"/>
              <a:cs typeface="Calibri"/>
            </a:endParaRPr>
          </a:p>
          <a:p>
            <a:pPr marL="0" indent="0">
              <a:spcBef>
                <a:spcPts val="480"/>
              </a:spcBef>
              <a:buSzPct val="25000"/>
              <a:buNone/>
            </a:pPr>
            <a:r>
              <a:rPr lang="en" sz="2400" b="1" i="0" u="none" strike="noStrike" cap="none" baseline="0" dirty="0">
                <a:solidFill>
                  <a:schemeClr val="dk1"/>
                </a:solidFill>
                <a:latin typeface="Calibri"/>
                <a:ea typeface="Calibri"/>
                <a:cs typeface="Calibri"/>
                <a:sym typeface="Calibri"/>
              </a:rPr>
              <a:t>Objective:</a:t>
            </a:r>
            <a:r>
              <a:rPr lang="en" sz="2400" b="1" dirty="0">
                <a:solidFill>
                  <a:schemeClr val="dk1"/>
                </a:solidFill>
                <a:latin typeface="Calibri"/>
                <a:ea typeface="Calibri"/>
                <a:cs typeface="Calibri"/>
                <a:sym typeface="Calibri"/>
              </a:rPr>
              <a:t> </a:t>
            </a:r>
            <a:r>
              <a:rPr lang="en" sz="2400" b="1" i="0" u="none" strike="noStrike" cap="none" baseline="0" dirty="0">
                <a:solidFill>
                  <a:schemeClr val="dk1"/>
                </a:solidFill>
                <a:latin typeface="Calibri"/>
                <a:ea typeface="Calibri"/>
                <a:cs typeface="Calibri"/>
                <a:sym typeface="Calibri"/>
              </a:rPr>
              <a:t> </a:t>
            </a:r>
            <a:r>
              <a:rPr lang="en" sz="2400" b="0" i="0" u="none" strike="noStrike" cap="none" baseline="0" dirty="0">
                <a:solidFill>
                  <a:schemeClr val="dk1"/>
                </a:solidFill>
                <a:latin typeface="Calibri"/>
                <a:ea typeface="Calibri"/>
                <a:cs typeface="Calibri"/>
                <a:sym typeface="Calibri"/>
              </a:rPr>
              <a:t>to determine how organisms are organized by their interactions</a:t>
            </a:r>
          </a:p>
          <a:p>
            <a:pPr marL="0" indent="0">
              <a:spcBef>
                <a:spcPts val="480"/>
              </a:spcBef>
              <a:buSzPct val="25000"/>
              <a:buNone/>
            </a:pPr>
            <a:r>
              <a:rPr lang="en" sz="2400" dirty="0">
                <a:solidFill>
                  <a:schemeClr val="dk1"/>
                </a:solidFill>
                <a:latin typeface="Calibri"/>
                <a:ea typeface="Calibri"/>
                <a:cs typeface="Calibri"/>
                <a:sym typeface="Calibri"/>
              </a:rPr>
              <a:t>**Write questions &amp; answers</a:t>
            </a:r>
            <a:endParaRPr lang="en" sz="2400" b="0" i="0" u="none" strike="noStrike" cap="none" baseline="0" dirty="0">
              <a:solidFill>
                <a:schemeClr val="dk1"/>
              </a:solidFill>
              <a:latin typeface="Calibri"/>
              <a:ea typeface="Calibri"/>
              <a:cs typeface="Calibri"/>
            </a:endParaRPr>
          </a:p>
          <a:p>
            <a:pPr marL="609600" indent="-609600">
              <a:spcBef>
                <a:spcPts val="480"/>
              </a:spcBef>
              <a:buSzPct val="25000"/>
              <a:buNone/>
            </a:pPr>
            <a:r>
              <a:rPr lang="en" sz="2400" b="1" i="0" u="none" strike="noStrike" cap="none" baseline="0" dirty="0">
                <a:solidFill>
                  <a:schemeClr val="dk1"/>
                </a:solidFill>
                <a:latin typeface="Calibri"/>
                <a:ea typeface="Calibri"/>
                <a:cs typeface="Calibri"/>
                <a:sym typeface="Calibri"/>
              </a:rPr>
              <a:t>Bell work:</a:t>
            </a:r>
            <a:r>
              <a:rPr lang="en" sz="2400" b="1" dirty="0">
                <a:solidFill>
                  <a:schemeClr val="dk1"/>
                </a:solidFill>
                <a:latin typeface="Calibri"/>
                <a:ea typeface="Calibri"/>
                <a:cs typeface="Calibri"/>
                <a:sym typeface="Calibri"/>
              </a:rPr>
              <a:t>  </a:t>
            </a:r>
            <a:endParaRPr lang="en" sz="2400" b="1" i="0" u="none" strike="noStrike" cap="none" baseline="0" dirty="0">
              <a:solidFill>
                <a:schemeClr val="dk1"/>
              </a:solidFill>
              <a:latin typeface="Calibri"/>
              <a:ea typeface="Calibri"/>
              <a:cs typeface="Calibri"/>
            </a:endParaRPr>
          </a:p>
          <a:p>
            <a:pPr marL="457200" marR="0" lvl="0" indent="-457200" algn="l" rtl="0">
              <a:spcBef>
                <a:spcPts val="440"/>
              </a:spcBef>
              <a:spcAft>
                <a:spcPts val="0"/>
              </a:spcAft>
              <a:buClr>
                <a:schemeClr val="dk1"/>
              </a:buClr>
              <a:buSzPct val="100000"/>
              <a:buFont typeface="Calibri"/>
              <a:buAutoNum type="arabicPeriod"/>
            </a:pPr>
            <a:r>
              <a:rPr lang="en" sz="2200" b="0" i="0" u="none" strike="noStrike" cap="none" baseline="0" dirty="0">
                <a:solidFill>
                  <a:schemeClr val="dk1"/>
                </a:solidFill>
                <a:latin typeface="Calibri"/>
                <a:ea typeface="Calibri"/>
                <a:cs typeface="Calibri"/>
                <a:sym typeface="Calibri"/>
              </a:rPr>
              <a:t>What is the smallest unit of living things?</a:t>
            </a:r>
            <a:endParaRPr lang="en" sz="2200" b="0" i="0" u="none" strike="noStrike" cap="none" baseline="0" dirty="0">
              <a:solidFill>
                <a:schemeClr val="dk1"/>
              </a:solidFill>
              <a:latin typeface="Calibri"/>
              <a:ea typeface="Calibri"/>
              <a:cs typeface="Calibri"/>
            </a:endParaRPr>
          </a:p>
          <a:p>
            <a:pPr marL="0" marR="0" lvl="0" indent="0" algn="l" rtl="0">
              <a:spcBef>
                <a:spcPts val="440"/>
              </a:spcBef>
              <a:spcAft>
                <a:spcPts val="0"/>
              </a:spcAft>
              <a:buClr>
                <a:schemeClr val="dk1"/>
              </a:buClr>
              <a:buSzPct val="25000"/>
              <a:buFont typeface="Calibri"/>
              <a:buNone/>
            </a:pPr>
            <a:endParaRPr lang="en" sz="2200" b="1" i="0" u="none" strike="noStrike" cap="none" baseline="0" dirty="0">
              <a:solidFill>
                <a:schemeClr val="dk1"/>
              </a:solidFill>
              <a:latin typeface="Calibri"/>
              <a:ea typeface="Calibri"/>
              <a:cs typeface="Calibri"/>
            </a:endParaRPr>
          </a:p>
          <a:p>
            <a:pPr marL="457200" marR="0" lvl="0" indent="-457200" algn="l" rtl="0">
              <a:spcBef>
                <a:spcPts val="440"/>
              </a:spcBef>
              <a:spcAft>
                <a:spcPts val="0"/>
              </a:spcAft>
              <a:buClr>
                <a:schemeClr val="dk1"/>
              </a:buClr>
              <a:buSzPct val="100000"/>
              <a:buFont typeface="Calibri"/>
              <a:buAutoNum type="arabicPeriod" startAt="2"/>
            </a:pPr>
            <a:r>
              <a:rPr lang="en" sz="2200" b="0" i="0" u="none" strike="noStrike" cap="none" baseline="0" dirty="0">
                <a:solidFill>
                  <a:schemeClr val="dk1"/>
                </a:solidFill>
                <a:latin typeface="Calibri"/>
                <a:ea typeface="Calibri"/>
                <a:cs typeface="Calibri"/>
                <a:sym typeface="Calibri"/>
              </a:rPr>
              <a:t>What does the prefix “bio” mean?</a:t>
            </a:r>
            <a:endParaRPr lang="en" sz="2200" b="0" i="0" u="none" strike="noStrike" cap="none" baseline="0" dirty="0">
              <a:solidFill>
                <a:schemeClr val="dk1"/>
              </a:solidFill>
              <a:latin typeface="Calibri"/>
              <a:ea typeface="Calibri"/>
              <a:cs typeface="Calibri"/>
            </a:endParaRPr>
          </a:p>
          <a:p>
            <a:pPr marL="0" marR="0" lvl="0" indent="0" algn="l" rtl="0">
              <a:spcBef>
                <a:spcPts val="440"/>
              </a:spcBef>
              <a:spcAft>
                <a:spcPts val="0"/>
              </a:spcAft>
              <a:buClr>
                <a:schemeClr val="dk1"/>
              </a:buClr>
              <a:buSzPct val="25000"/>
              <a:buFont typeface="Calibri"/>
              <a:buNone/>
            </a:pPr>
            <a:endParaRPr lang="en" sz="2200" b="1" i="0" u="none" strike="noStrike" cap="none" baseline="0" dirty="0">
              <a:solidFill>
                <a:schemeClr val="dk1"/>
              </a:solidFill>
              <a:latin typeface="Calibri"/>
              <a:ea typeface="Calibri"/>
              <a:cs typeface="Calibri"/>
            </a:endParaRPr>
          </a:p>
          <a:p>
            <a:pPr marL="457200" marR="0" lvl="0" indent="-457200" algn="l" rtl="0">
              <a:spcBef>
                <a:spcPts val="440"/>
              </a:spcBef>
              <a:spcAft>
                <a:spcPts val="0"/>
              </a:spcAft>
              <a:buClr>
                <a:schemeClr val="dk1"/>
              </a:buClr>
              <a:buSzPct val="100000"/>
              <a:buFont typeface="Calibri"/>
              <a:buAutoNum type="arabicPeriod" startAt="3"/>
            </a:pPr>
            <a:r>
              <a:rPr lang="en" sz="2200" b="0" i="0" u="none" strike="noStrike" cap="none" baseline="0" dirty="0">
                <a:solidFill>
                  <a:schemeClr val="dk1"/>
                </a:solidFill>
                <a:latin typeface="Calibri"/>
                <a:ea typeface="Calibri"/>
                <a:cs typeface="Calibri"/>
                <a:sym typeface="Calibri"/>
              </a:rPr>
              <a:t>List two living factors and two non-living factors of the ecosystem shown.</a:t>
            </a:r>
            <a:endParaRPr lang="en" sz="2200" b="0" i="0" u="none" strike="noStrike" cap="none" baseline="0" dirty="0">
              <a:solidFill>
                <a:schemeClr val="dk1"/>
              </a:solidFill>
              <a:latin typeface="Calibri"/>
              <a:ea typeface="Calibri"/>
              <a:cs typeface="Calibri"/>
            </a:endParaRPr>
          </a:p>
        </p:txBody>
      </p:sp>
      <p:sp>
        <p:nvSpPr>
          <p:cNvPr id="106" name="Shape 106"/>
          <p:cNvSpPr txBox="1"/>
          <p:nvPr/>
        </p:nvSpPr>
        <p:spPr>
          <a:xfrm>
            <a:off x="4495800" y="5638800"/>
            <a:ext cx="1447800" cy="257099"/>
          </a:xfrm>
          <a:prstGeom prst="rect">
            <a:avLst/>
          </a:prstGeom>
          <a:solidFill>
            <a:schemeClr val="lt1"/>
          </a:solid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 sz="1200" b="0" i="0" u="none" strike="noStrike" cap="none" baseline="0">
                <a:solidFill>
                  <a:schemeClr val="lt1"/>
                </a:solidFill>
                <a:latin typeface="Arial"/>
                <a:ea typeface="Arial"/>
                <a:cs typeface="Arial"/>
                <a:sym typeface="Arial"/>
              </a:rPr>
              <a:t>aaa</a:t>
            </a:r>
          </a:p>
        </p:txBody>
      </p:sp>
      <p:sp>
        <p:nvSpPr>
          <p:cNvPr id="107" name="Shape 107"/>
          <p:cNvSpPr txBox="1"/>
          <p:nvPr/>
        </p:nvSpPr>
        <p:spPr>
          <a:xfrm>
            <a:off x="152400" y="6550223"/>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grpSp>
        <p:nvGrpSpPr>
          <p:cNvPr id="108" name="Shape 108"/>
          <p:cNvGrpSpPr/>
          <p:nvPr/>
        </p:nvGrpSpPr>
        <p:grpSpPr>
          <a:xfrm>
            <a:off x="3882136" y="533401"/>
            <a:ext cx="5261807" cy="5671362"/>
            <a:chOff x="3048000" y="696064"/>
            <a:chExt cx="6170036" cy="5518499"/>
          </a:xfrm>
        </p:grpSpPr>
        <p:pic>
          <p:nvPicPr>
            <p:cNvPr id="109" name="Shape 109"/>
            <p:cNvPicPr preferRelativeResize="0"/>
            <p:nvPr/>
          </p:nvPicPr>
          <p:blipFill rotWithShape="1">
            <a:blip r:embed="rId3">
              <a:alphaModFix/>
            </a:blip>
            <a:srcRect/>
            <a:stretch/>
          </p:blipFill>
          <p:spPr>
            <a:xfrm>
              <a:off x="3048000" y="696064"/>
              <a:ext cx="6096000" cy="5518499"/>
            </a:xfrm>
            <a:prstGeom prst="rect">
              <a:avLst/>
            </a:prstGeom>
            <a:noFill/>
            <a:ln>
              <a:noFill/>
            </a:ln>
          </p:spPr>
        </p:pic>
        <p:pic>
          <p:nvPicPr>
            <p:cNvPr id="110" name="Shape 110"/>
            <p:cNvPicPr preferRelativeResize="0"/>
            <p:nvPr/>
          </p:nvPicPr>
          <p:blipFill rotWithShape="1">
            <a:blip r:embed="rId4">
              <a:alphaModFix/>
            </a:blip>
            <a:srcRect/>
            <a:stretch/>
          </p:blipFill>
          <p:spPr>
            <a:xfrm>
              <a:off x="6019800" y="4352021"/>
              <a:ext cx="944999" cy="565800"/>
            </a:xfrm>
            <a:prstGeom prst="rect">
              <a:avLst/>
            </a:prstGeom>
            <a:noFill/>
            <a:ln>
              <a:noFill/>
            </a:ln>
          </p:spPr>
        </p:pic>
        <p:pic>
          <p:nvPicPr>
            <p:cNvPr id="111" name="Shape 111"/>
            <p:cNvPicPr preferRelativeResize="0"/>
            <p:nvPr/>
          </p:nvPicPr>
          <p:blipFill rotWithShape="1">
            <a:blip r:embed="rId5">
              <a:alphaModFix/>
            </a:blip>
            <a:srcRect/>
            <a:stretch/>
          </p:blipFill>
          <p:spPr>
            <a:xfrm rot="-913441">
              <a:off x="6516787" y="5543535"/>
              <a:ext cx="775722" cy="406674"/>
            </a:xfrm>
            <a:prstGeom prst="rect">
              <a:avLst/>
            </a:prstGeom>
            <a:noFill/>
            <a:ln>
              <a:noFill/>
            </a:ln>
          </p:spPr>
        </p:pic>
        <p:pic>
          <p:nvPicPr>
            <p:cNvPr id="112" name="Shape 112"/>
            <p:cNvPicPr preferRelativeResize="0"/>
            <p:nvPr/>
          </p:nvPicPr>
          <p:blipFill rotWithShape="1">
            <a:blip r:embed="rId6">
              <a:alphaModFix/>
            </a:blip>
            <a:srcRect/>
            <a:stretch/>
          </p:blipFill>
          <p:spPr>
            <a:xfrm>
              <a:off x="3048000" y="3360667"/>
              <a:ext cx="1600199" cy="2179499"/>
            </a:xfrm>
            <a:prstGeom prst="rect">
              <a:avLst/>
            </a:prstGeom>
            <a:noFill/>
            <a:ln>
              <a:noFill/>
            </a:ln>
          </p:spPr>
        </p:pic>
        <p:pic>
          <p:nvPicPr>
            <p:cNvPr id="113" name="Shape 113"/>
            <p:cNvPicPr preferRelativeResize="0"/>
            <p:nvPr/>
          </p:nvPicPr>
          <p:blipFill rotWithShape="1">
            <a:blip r:embed="rId7">
              <a:alphaModFix/>
            </a:blip>
            <a:srcRect/>
            <a:stretch/>
          </p:blipFill>
          <p:spPr>
            <a:xfrm rot="834229">
              <a:off x="5870519" y="4985408"/>
              <a:ext cx="724116" cy="725353"/>
            </a:xfrm>
            <a:prstGeom prst="rect">
              <a:avLst/>
            </a:prstGeom>
            <a:noFill/>
            <a:ln>
              <a:noFill/>
            </a:ln>
          </p:spPr>
        </p:pic>
        <p:pic>
          <p:nvPicPr>
            <p:cNvPr id="114" name="Shape 114"/>
            <p:cNvPicPr preferRelativeResize="0"/>
            <p:nvPr/>
          </p:nvPicPr>
          <p:blipFill rotWithShape="1">
            <a:blip r:embed="rId8">
              <a:alphaModFix/>
            </a:blip>
            <a:srcRect/>
            <a:stretch/>
          </p:blipFill>
          <p:spPr>
            <a:xfrm>
              <a:off x="8161136" y="4352021"/>
              <a:ext cx="1056899" cy="1058099"/>
            </a:xfrm>
            <a:prstGeom prst="rect">
              <a:avLst/>
            </a:prstGeom>
            <a:noFill/>
            <a:ln>
              <a:noFill/>
            </a:ln>
          </p:spPr>
        </p:pic>
        <p:pic>
          <p:nvPicPr>
            <p:cNvPr id="115" name="Shape 115"/>
            <p:cNvPicPr preferRelativeResize="0"/>
            <p:nvPr/>
          </p:nvPicPr>
          <p:blipFill rotWithShape="1">
            <a:blip r:embed="rId9">
              <a:alphaModFix/>
            </a:blip>
            <a:srcRect/>
            <a:stretch/>
          </p:blipFill>
          <p:spPr>
            <a:xfrm>
              <a:off x="6388773" y="3217036"/>
              <a:ext cx="732300" cy="831900"/>
            </a:xfrm>
            <a:prstGeom prst="rect">
              <a:avLst/>
            </a:prstGeom>
            <a:noFill/>
            <a:ln>
              <a:noFill/>
            </a:ln>
          </p:spPr>
        </p:pic>
        <p:pic>
          <p:nvPicPr>
            <p:cNvPr id="116" name="Shape 116"/>
            <p:cNvPicPr preferRelativeResize="0"/>
            <p:nvPr/>
          </p:nvPicPr>
          <p:blipFill rotWithShape="1">
            <a:blip r:embed="rId10">
              <a:alphaModFix/>
            </a:blip>
            <a:srcRect/>
            <a:stretch/>
          </p:blipFill>
          <p:spPr>
            <a:xfrm>
              <a:off x="7293285" y="4352021"/>
              <a:ext cx="817199" cy="565800"/>
            </a:xfrm>
            <a:prstGeom prst="rect">
              <a:avLst/>
            </a:prstGeom>
            <a:noFill/>
            <a:ln>
              <a:noFill/>
            </a:ln>
          </p:spPr>
        </p:pic>
        <p:pic>
          <p:nvPicPr>
            <p:cNvPr id="117" name="Shape 117"/>
            <p:cNvPicPr preferRelativeResize="0"/>
            <p:nvPr/>
          </p:nvPicPr>
          <p:blipFill rotWithShape="1">
            <a:blip r:embed="rId11">
              <a:alphaModFix/>
            </a:blip>
            <a:srcRect/>
            <a:stretch/>
          </p:blipFill>
          <p:spPr>
            <a:xfrm>
              <a:off x="6204896" y="1026609"/>
              <a:ext cx="603000" cy="649800"/>
            </a:xfrm>
            <a:prstGeom prst="rect">
              <a:avLst/>
            </a:prstGeom>
            <a:noFill/>
            <a:ln>
              <a:noFill/>
            </a:ln>
          </p:spPr>
        </p:pic>
      </p:grpSp>
      <p:sp>
        <p:nvSpPr>
          <p:cNvPr id="3" name="TextBox 2">
            <a:extLst>
              <a:ext uri="{FF2B5EF4-FFF2-40B4-BE49-F238E27FC236}">
                <a16:creationId xmlns:a16="http://schemas.microsoft.com/office/drawing/2014/main" id="{01CF2CC3-A229-4A3A-A4EA-CC5C162F220D}"/>
              </a:ext>
            </a:extLst>
          </p:cNvPr>
          <p:cNvSpPr txBox="1"/>
          <p:nvPr/>
        </p:nvSpPr>
        <p:spPr>
          <a:xfrm>
            <a:off x="511238" y="4258158"/>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solidFill>
                  <a:srgbClr val="FF0000"/>
                </a:solidFill>
              </a:rPr>
              <a:t>Cells</a:t>
            </a:r>
          </a:p>
        </p:txBody>
      </p:sp>
      <p:sp>
        <p:nvSpPr>
          <p:cNvPr id="4" name="TextBox 3">
            <a:extLst>
              <a:ext uri="{FF2B5EF4-FFF2-40B4-BE49-F238E27FC236}">
                <a16:creationId xmlns:a16="http://schemas.microsoft.com/office/drawing/2014/main" id="{12958459-5AF5-4040-B213-64342649F626}"/>
              </a:ext>
            </a:extLst>
          </p:cNvPr>
          <p:cNvSpPr txBox="1"/>
          <p:nvPr/>
        </p:nvSpPr>
        <p:spPr>
          <a:xfrm>
            <a:off x="511238" y="5269468"/>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solidFill>
                  <a:srgbClr val="FF0000"/>
                </a:solidFill>
              </a:rPr>
              <a:t>Life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517635" y="234636"/>
            <a:ext cx="8093100" cy="120719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 sz="2000" b="0" i="0" u="none" strike="noStrike" cap="none" baseline="0">
                <a:solidFill>
                  <a:schemeClr val="dk1"/>
                </a:solidFill>
                <a:latin typeface="Calibri"/>
                <a:ea typeface="Calibri"/>
                <a:cs typeface="Calibri"/>
                <a:sym typeface="Calibri"/>
              </a:rPr>
              <a:t>Page 68 </a:t>
            </a:r>
            <a:r>
              <a:rPr lang="en" sz="2000" b="0" i="0" u="none" strike="noStrike" cap="none" baseline="0" dirty="0">
                <a:solidFill>
                  <a:schemeClr val="dk1"/>
                </a:solidFill>
                <a:latin typeface="Calibri"/>
                <a:ea typeface="Calibri"/>
                <a:cs typeface="Calibri"/>
                <a:sym typeface="Calibri"/>
              </a:rPr>
              <a:t>ISN --- Now, use your frog to create each level. Fill out the circles with pictures of other frogs that will join your frog in its population, include the frog and other animals/plants/fungi/protists/bacteria in the community, and then all of the living &amp; non-living things in the ecosystem.</a:t>
            </a:r>
          </a:p>
        </p:txBody>
      </p:sp>
      <p:pic>
        <p:nvPicPr>
          <p:cNvPr id="265" name="Shape 265"/>
          <p:cNvPicPr preferRelativeResize="0"/>
          <p:nvPr/>
        </p:nvPicPr>
        <p:blipFill rotWithShape="1">
          <a:blip r:embed="rId3">
            <a:alphaModFix/>
          </a:blip>
          <a:srcRect/>
          <a:stretch/>
        </p:blipFill>
        <p:spPr>
          <a:xfrm>
            <a:off x="365234" y="1447800"/>
            <a:ext cx="8441699" cy="5257799"/>
          </a:xfrm>
          <a:prstGeom prst="rect">
            <a:avLst/>
          </a:prstGeom>
          <a:noFill/>
          <a:ln>
            <a:noFill/>
          </a:ln>
        </p:spPr>
      </p:pic>
      <p:sp>
        <p:nvSpPr>
          <p:cNvPr id="266" name="Shape 266"/>
          <p:cNvSpPr txBox="1"/>
          <p:nvPr/>
        </p:nvSpPr>
        <p:spPr>
          <a:xfrm>
            <a:off x="152400" y="6553200"/>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228600" y="76200"/>
            <a:ext cx="3124199" cy="60959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Calibri"/>
              <a:buNone/>
            </a:pPr>
            <a:endParaRPr lang="en" sz="2400" b="1" i="0" u="none" strike="noStrike" cap="none" baseline="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25000"/>
              <a:buFont typeface="Calibri"/>
              <a:buNone/>
            </a:pPr>
            <a:r>
              <a:rPr lang="en" sz="2400" b="1" i="0" u="none" strike="noStrike" cap="none" baseline="0" dirty="0">
                <a:solidFill>
                  <a:schemeClr val="dk1"/>
                </a:solidFill>
                <a:latin typeface="Calibri"/>
                <a:ea typeface="Calibri"/>
                <a:cs typeface="Calibri"/>
                <a:sym typeface="Calibri"/>
              </a:rPr>
              <a:t>Ecology</a:t>
            </a:r>
            <a:r>
              <a:rPr lang="en" sz="2400" b="0" i="0" u="none" strike="noStrike" cap="none" baseline="0" dirty="0">
                <a:solidFill>
                  <a:schemeClr val="dk1"/>
                </a:solidFill>
                <a:latin typeface="Calibri"/>
                <a:ea typeface="Calibri"/>
                <a:cs typeface="Calibri"/>
                <a:sym typeface="Calibri"/>
              </a:rPr>
              <a:t>: the study of how living things </a:t>
            </a:r>
            <a:r>
              <a:rPr lang="en" sz="2400" b="1" i="0" u="sng" strike="noStrike" cap="none" baseline="0" dirty="0">
                <a:solidFill>
                  <a:schemeClr val="dk1"/>
                </a:solidFill>
                <a:latin typeface="Calibri"/>
                <a:ea typeface="Calibri"/>
                <a:cs typeface="Calibri"/>
                <a:sym typeface="Calibri"/>
              </a:rPr>
              <a:t>interact</a:t>
            </a:r>
            <a:r>
              <a:rPr lang="en" sz="2400" b="0" i="0" u="none" strike="noStrike" cap="none" baseline="0" dirty="0">
                <a:solidFill>
                  <a:schemeClr val="dk1"/>
                </a:solidFill>
                <a:latin typeface="Calibri"/>
                <a:ea typeface="Calibri"/>
                <a:cs typeface="Calibri"/>
                <a:sym typeface="Calibri"/>
              </a:rPr>
              <a:t> with each other and their </a:t>
            </a:r>
            <a:r>
              <a:rPr lang="en" sz="2400" b="1" i="0" u="sng" strike="noStrike" cap="none" baseline="0" dirty="0">
                <a:solidFill>
                  <a:schemeClr val="dk1"/>
                </a:solidFill>
                <a:latin typeface="Calibri"/>
                <a:ea typeface="Calibri"/>
                <a:cs typeface="Calibri"/>
                <a:sym typeface="Calibri"/>
              </a:rPr>
              <a:t>environment</a:t>
            </a:r>
            <a:r>
              <a:rPr lang="en" sz="2400" b="0" i="0" u="none" strike="noStrike" cap="none" baseline="0" dirty="0">
                <a:solidFill>
                  <a:schemeClr val="dk1"/>
                </a:solidFill>
                <a:latin typeface="Calibri"/>
                <a:ea typeface="Calibri"/>
                <a:cs typeface="Calibri"/>
                <a:sym typeface="Calibri"/>
              </a:rPr>
              <a:t>.  Every living thing is made of </a:t>
            </a:r>
            <a:r>
              <a:rPr lang="en" sz="2400" b="1" i="0" u="sng" strike="noStrike" cap="none" baseline="0" dirty="0">
                <a:solidFill>
                  <a:schemeClr val="dk1"/>
                </a:solidFill>
                <a:latin typeface="Calibri"/>
                <a:ea typeface="Calibri"/>
                <a:cs typeface="Calibri"/>
                <a:sym typeface="Calibri"/>
              </a:rPr>
              <a:t>cells</a:t>
            </a:r>
            <a:r>
              <a:rPr lang="en" sz="2400" b="0" i="0" u="none" strike="noStrike" cap="none" baseline="0" dirty="0">
                <a:solidFill>
                  <a:schemeClr val="dk1"/>
                </a:solidFill>
                <a:latin typeface="Calibri"/>
                <a:ea typeface="Calibri"/>
                <a:cs typeface="Calibri"/>
                <a:sym typeface="Calibri"/>
              </a:rPr>
              <a:t>!</a:t>
            </a:r>
          </a:p>
          <a:p>
            <a:pPr marL="0" marR="0" lvl="0" indent="0" algn="ctr" rtl="0">
              <a:lnSpc>
                <a:spcPct val="90000"/>
              </a:lnSpc>
              <a:spcBef>
                <a:spcPts val="480"/>
              </a:spcBef>
              <a:spcAft>
                <a:spcPts val="0"/>
              </a:spcAft>
              <a:buClr>
                <a:schemeClr val="dk1"/>
              </a:buClr>
              <a:buSzPct val="25000"/>
              <a:buFont typeface="Calibri"/>
              <a:buNone/>
            </a:pPr>
            <a:r>
              <a:rPr lang="en" sz="2400" b="0" i="0" u="none" strike="noStrike" cap="none" baseline="0" dirty="0">
                <a:solidFill>
                  <a:schemeClr val="dk1"/>
                </a:solidFill>
                <a:latin typeface="Calibri"/>
                <a:ea typeface="Calibri"/>
                <a:cs typeface="Calibri"/>
                <a:sym typeface="Calibri"/>
              </a:rPr>
              <a:t>An ecosystem is made up of all of the living (</a:t>
            </a:r>
            <a:r>
              <a:rPr lang="en" sz="2400" b="1" i="0" u="sng" strike="noStrike" cap="none" baseline="0" dirty="0">
                <a:solidFill>
                  <a:schemeClr val="dk1"/>
                </a:solidFill>
                <a:latin typeface="Calibri"/>
                <a:ea typeface="Calibri"/>
                <a:cs typeface="Calibri"/>
                <a:sym typeface="Calibri"/>
              </a:rPr>
              <a:t>BIOTIC</a:t>
            </a:r>
            <a:r>
              <a:rPr lang="en" sz="2400" b="0" i="0" u="none" strike="noStrike" cap="none" baseline="0" dirty="0">
                <a:solidFill>
                  <a:schemeClr val="dk1"/>
                </a:solidFill>
                <a:latin typeface="Calibri"/>
                <a:ea typeface="Calibri"/>
                <a:cs typeface="Calibri"/>
                <a:sym typeface="Calibri"/>
              </a:rPr>
              <a:t>) and non-living (</a:t>
            </a:r>
            <a:r>
              <a:rPr lang="en" sz="2400" b="1" i="0" u="sng" strike="noStrike" cap="none" baseline="0" dirty="0">
                <a:solidFill>
                  <a:schemeClr val="dk1"/>
                </a:solidFill>
                <a:latin typeface="Calibri"/>
                <a:ea typeface="Calibri"/>
                <a:cs typeface="Calibri"/>
                <a:sym typeface="Calibri"/>
              </a:rPr>
              <a:t>ABIOTIC</a:t>
            </a:r>
            <a:r>
              <a:rPr lang="en" sz="2400" b="0" i="0" u="none" strike="noStrike" cap="none" baseline="0" dirty="0">
                <a:solidFill>
                  <a:schemeClr val="dk1"/>
                </a:solidFill>
                <a:latin typeface="Calibri"/>
                <a:ea typeface="Calibri"/>
                <a:cs typeface="Calibri"/>
                <a:sym typeface="Calibri"/>
              </a:rPr>
              <a:t>) factors.</a:t>
            </a:r>
          </a:p>
          <a:p>
            <a:pPr marL="0" marR="0" lvl="0" indent="0" algn="ctr" rtl="0">
              <a:lnSpc>
                <a:spcPct val="90000"/>
              </a:lnSpc>
              <a:spcBef>
                <a:spcPts val="480"/>
              </a:spcBef>
              <a:spcAft>
                <a:spcPts val="0"/>
              </a:spcAft>
              <a:buClr>
                <a:schemeClr val="dk1"/>
              </a:buClr>
              <a:buSzPct val="25000"/>
              <a:buFont typeface="Calibri"/>
              <a:buNone/>
            </a:pPr>
            <a:r>
              <a:rPr lang="en" sz="2400" b="0" i="0" u="none" strike="noStrike" cap="none" baseline="0" dirty="0">
                <a:solidFill>
                  <a:schemeClr val="dk1"/>
                </a:solidFill>
                <a:latin typeface="Calibri"/>
                <a:ea typeface="Calibri"/>
                <a:cs typeface="Calibri"/>
                <a:sym typeface="Calibri"/>
              </a:rPr>
              <a:t>In the picture, place a CIRCLE AROUND things that are LIVING and an “X” over things that are NON-LIVING.</a:t>
            </a:r>
          </a:p>
        </p:txBody>
      </p:sp>
      <p:pic>
        <p:nvPicPr>
          <p:cNvPr id="123" name="Shape 123"/>
          <p:cNvPicPr preferRelativeResize="0"/>
          <p:nvPr/>
        </p:nvPicPr>
        <p:blipFill rotWithShape="1">
          <a:blip r:embed="rId3">
            <a:alphaModFix/>
          </a:blip>
          <a:srcRect/>
          <a:stretch/>
        </p:blipFill>
        <p:spPr>
          <a:xfrm>
            <a:off x="3276600" y="76200"/>
            <a:ext cx="5780099" cy="6629400"/>
          </a:xfrm>
          <a:prstGeom prst="rect">
            <a:avLst/>
          </a:prstGeom>
          <a:noFill/>
          <a:ln>
            <a:noFill/>
          </a:ln>
        </p:spPr>
      </p:pic>
      <p:sp>
        <p:nvSpPr>
          <p:cNvPr id="124" name="Shape 124"/>
          <p:cNvSpPr/>
          <p:nvPr/>
        </p:nvSpPr>
        <p:spPr>
          <a:xfrm>
            <a:off x="3352800" y="3810000"/>
            <a:ext cx="1143000" cy="1143000"/>
          </a:xfrm>
          <a:prstGeom prst="donut">
            <a:avLst>
              <a:gd name="adj" fmla="val 12532"/>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25" name="Shape 125"/>
          <p:cNvSpPr/>
          <p:nvPr/>
        </p:nvSpPr>
        <p:spPr>
          <a:xfrm>
            <a:off x="6234691" y="1342695"/>
            <a:ext cx="1143000" cy="1143000"/>
          </a:xfrm>
          <a:prstGeom prst="donut">
            <a:avLst>
              <a:gd name="adj" fmla="val 12532"/>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26" name="Shape 126"/>
          <p:cNvSpPr/>
          <p:nvPr/>
        </p:nvSpPr>
        <p:spPr>
          <a:xfrm>
            <a:off x="4876800" y="5562600"/>
            <a:ext cx="1143000" cy="1143000"/>
          </a:xfrm>
          <a:prstGeom prst="donut">
            <a:avLst>
              <a:gd name="adj" fmla="val 12532"/>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27" name="Shape 127"/>
          <p:cNvSpPr/>
          <p:nvPr/>
        </p:nvSpPr>
        <p:spPr>
          <a:xfrm>
            <a:off x="6172200" y="4343400"/>
            <a:ext cx="571500" cy="571500"/>
          </a:xfrm>
          <a:prstGeom prst="donut">
            <a:avLst>
              <a:gd name="adj" fmla="val 12532"/>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28" name="Shape 128"/>
          <p:cNvSpPr/>
          <p:nvPr/>
        </p:nvSpPr>
        <p:spPr>
          <a:xfrm>
            <a:off x="4114800" y="4495800"/>
            <a:ext cx="1333499" cy="1333499"/>
          </a:xfrm>
          <a:prstGeom prst="donut">
            <a:avLst>
              <a:gd name="adj" fmla="val 12532"/>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29" name="Shape 129"/>
          <p:cNvSpPr/>
          <p:nvPr/>
        </p:nvSpPr>
        <p:spPr>
          <a:xfrm>
            <a:off x="6096000" y="1625187"/>
            <a:ext cx="2994599" cy="3124199"/>
          </a:xfrm>
          <a:prstGeom prst="donut">
            <a:avLst>
              <a:gd name="adj" fmla="val 3991"/>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30" name="Shape 130"/>
          <p:cNvSpPr/>
          <p:nvPr/>
        </p:nvSpPr>
        <p:spPr>
          <a:xfrm>
            <a:off x="4480233" y="698937"/>
            <a:ext cx="1044300" cy="1066799"/>
          </a:xfrm>
          <a:prstGeom prst="mathMultiply">
            <a:avLst>
              <a:gd name="adj1" fmla="val 13285"/>
            </a:avLst>
          </a:prstGeom>
          <a:solidFill>
            <a:srgbClr val="FF000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31" name="Shape 131"/>
          <p:cNvSpPr/>
          <p:nvPr/>
        </p:nvSpPr>
        <p:spPr>
          <a:xfrm>
            <a:off x="3519126" y="1028700"/>
            <a:ext cx="1044300" cy="1066799"/>
          </a:xfrm>
          <a:prstGeom prst="mathMultiply">
            <a:avLst>
              <a:gd name="adj1" fmla="val 13285"/>
            </a:avLst>
          </a:prstGeom>
          <a:solidFill>
            <a:srgbClr val="FF000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32" name="Shape 132"/>
          <p:cNvSpPr/>
          <p:nvPr/>
        </p:nvSpPr>
        <p:spPr>
          <a:xfrm>
            <a:off x="7040425" y="759372"/>
            <a:ext cx="1044300" cy="1066799"/>
          </a:xfrm>
          <a:prstGeom prst="mathMultiply">
            <a:avLst>
              <a:gd name="adj1" fmla="val 13285"/>
            </a:avLst>
          </a:prstGeom>
          <a:solidFill>
            <a:srgbClr val="FF000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33" name="Shape 133"/>
          <p:cNvSpPr/>
          <p:nvPr/>
        </p:nvSpPr>
        <p:spPr>
          <a:xfrm>
            <a:off x="5562600" y="5029200"/>
            <a:ext cx="1044300" cy="1066799"/>
          </a:xfrm>
          <a:prstGeom prst="mathMultiply">
            <a:avLst>
              <a:gd name="adj1" fmla="val 13285"/>
            </a:avLst>
          </a:prstGeom>
          <a:solidFill>
            <a:srgbClr val="FF000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34" name="Shape 134"/>
          <p:cNvSpPr/>
          <p:nvPr/>
        </p:nvSpPr>
        <p:spPr>
          <a:xfrm>
            <a:off x="5943600" y="5791200"/>
            <a:ext cx="1044300" cy="1066799"/>
          </a:xfrm>
          <a:prstGeom prst="mathMultiply">
            <a:avLst>
              <a:gd name="adj1" fmla="val 13285"/>
            </a:avLst>
          </a:prstGeom>
          <a:solidFill>
            <a:srgbClr val="FF000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35" name="Shape 135"/>
          <p:cNvSpPr txBox="1"/>
          <p:nvPr/>
        </p:nvSpPr>
        <p:spPr>
          <a:xfrm>
            <a:off x="152400" y="6553200"/>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2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2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20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20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2000"/>
                                        <p:tgtEl>
                                          <p:spTgt spid="1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20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fade">
                                      <p:cBhvr>
                                        <p:cTn id="37" dur="500"/>
                                        <p:tgtEl>
                                          <p:spTgt spid="1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fade">
                                      <p:cBhvr>
                                        <p:cTn id="47" dur="500"/>
                                        <p:tgtEl>
                                          <p:spTgt spid="1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500"/>
                                        <p:tgtEl>
                                          <p:spTgt spid="1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304800" y="457200"/>
            <a:ext cx="6096000" cy="60197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6"/>
              </a:buClr>
              <a:buSzPct val="25000"/>
              <a:buFont typeface="Calibri"/>
              <a:buNone/>
            </a:pPr>
            <a:r>
              <a:rPr lang="en" sz="2800" b="0" i="0" u="none" strike="noStrike" cap="none" baseline="0">
                <a:solidFill>
                  <a:schemeClr val="accent6"/>
                </a:solidFill>
                <a:latin typeface="Calibri"/>
                <a:ea typeface="Calibri"/>
                <a:cs typeface="Calibri"/>
                <a:sym typeface="Calibri"/>
              </a:rPr>
              <a:t>All of science builds upon levels: every living organism is made up of </a:t>
            </a:r>
            <a:r>
              <a:rPr lang="en" sz="2800" b="1" i="0" u="none" strike="noStrike" cap="none" baseline="0">
                <a:solidFill>
                  <a:schemeClr val="accent6"/>
                </a:solidFill>
                <a:latin typeface="Calibri"/>
                <a:ea typeface="Calibri"/>
                <a:cs typeface="Calibri"/>
                <a:sym typeface="Calibri"/>
              </a:rPr>
              <a:t>CELLS</a:t>
            </a:r>
            <a:r>
              <a:rPr lang="en" sz="2800" b="0" i="0" u="none" strike="noStrike" cap="none" baseline="0">
                <a:solidFill>
                  <a:schemeClr val="accent6"/>
                </a:solidFill>
                <a:latin typeface="Calibri"/>
                <a:ea typeface="Calibri"/>
                <a:cs typeface="Calibri"/>
                <a:sym typeface="Calibri"/>
              </a:rPr>
              <a:t> - tiny living units that can live alone (unicellular) or combine to make more complex things like tissues, organs, organ systems and organisms (multicellular); hence, the Levels of Organization.  </a:t>
            </a:r>
          </a:p>
          <a:p>
            <a:pPr marL="0" marR="0" lvl="0" indent="0" algn="ctr" rtl="0">
              <a:lnSpc>
                <a:spcPct val="90000"/>
              </a:lnSpc>
              <a:spcBef>
                <a:spcPts val="560"/>
              </a:spcBef>
              <a:spcAft>
                <a:spcPts val="0"/>
              </a:spcAft>
              <a:buClr>
                <a:schemeClr val="accent6"/>
              </a:buClr>
              <a:buSzPct val="25000"/>
              <a:buFont typeface="Calibri"/>
              <a:buNone/>
            </a:pPr>
            <a:r>
              <a:rPr lang="en" sz="2800" b="1" i="0" u="none" strike="noStrike" cap="none" baseline="0">
                <a:solidFill>
                  <a:schemeClr val="accent6"/>
                </a:solidFill>
                <a:latin typeface="Calibri"/>
                <a:ea typeface="Calibri"/>
                <a:cs typeface="Calibri"/>
                <a:sym typeface="Calibri"/>
              </a:rPr>
              <a:t>ORGANISMS</a:t>
            </a:r>
            <a:r>
              <a:rPr lang="en" sz="2800" b="0" i="0" u="none" strike="noStrike" cap="none" baseline="0">
                <a:solidFill>
                  <a:schemeClr val="accent6"/>
                </a:solidFill>
                <a:latin typeface="Calibri"/>
                <a:ea typeface="Calibri"/>
                <a:cs typeface="Calibri"/>
                <a:sym typeface="Calibri"/>
              </a:rPr>
              <a:t> are organized into levels by how they interact with one another, which will take us into the Levels of Organization for Ecology.  We have several types of organisms, and their type tells us how the organisms interact.</a:t>
            </a:r>
          </a:p>
        </p:txBody>
      </p:sp>
      <p:sp>
        <p:nvSpPr>
          <p:cNvPr id="141" name="Shape 141"/>
          <p:cNvSpPr txBox="1"/>
          <p:nvPr/>
        </p:nvSpPr>
        <p:spPr>
          <a:xfrm>
            <a:off x="6858000" y="173375"/>
            <a:ext cx="1828800" cy="6760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Atoms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Molecules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Organelles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Cells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Tissues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Organs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Organ Systems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Organisms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Populations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Communities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Ecosystems</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Biosphere</a:t>
            </a:r>
          </a:p>
          <a:p>
            <a:pPr marL="0" marR="0" lvl="0" indent="0" algn="ctr" rtl="0">
              <a:lnSpc>
                <a:spcPct val="100000"/>
              </a:lnSpc>
              <a:spcBef>
                <a:spcPts val="0"/>
              </a:spcBef>
              <a:spcAft>
                <a:spcPts val="0"/>
              </a:spcAft>
              <a:buNone/>
            </a:pPr>
            <a:endParaRPr sz="2000" b="0" i="0" u="none" strike="noStrike" cap="none" baseline="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The Universe</a:t>
            </a:r>
          </a:p>
        </p:txBody>
      </p:sp>
      <p:sp>
        <p:nvSpPr>
          <p:cNvPr id="142" name="Shape 142"/>
          <p:cNvSpPr/>
          <p:nvPr/>
        </p:nvSpPr>
        <p:spPr>
          <a:xfrm>
            <a:off x="7658100" y="529250"/>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43" name="Shape 143"/>
          <p:cNvSpPr/>
          <p:nvPr/>
        </p:nvSpPr>
        <p:spPr>
          <a:xfrm>
            <a:off x="7658100" y="1177328"/>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44" name="Shape 144"/>
          <p:cNvSpPr/>
          <p:nvPr/>
        </p:nvSpPr>
        <p:spPr>
          <a:xfrm>
            <a:off x="7658100" y="1766907"/>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46" name="Shape 146"/>
          <p:cNvSpPr/>
          <p:nvPr/>
        </p:nvSpPr>
        <p:spPr>
          <a:xfrm>
            <a:off x="7658100" y="2433873"/>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47" name="Shape 147"/>
          <p:cNvSpPr/>
          <p:nvPr/>
        </p:nvSpPr>
        <p:spPr>
          <a:xfrm>
            <a:off x="7658100" y="3048000"/>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48" name="Shape 148"/>
          <p:cNvSpPr/>
          <p:nvPr/>
        </p:nvSpPr>
        <p:spPr>
          <a:xfrm>
            <a:off x="7658100" y="3655638"/>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49" name="Shape 149"/>
          <p:cNvSpPr/>
          <p:nvPr/>
        </p:nvSpPr>
        <p:spPr>
          <a:xfrm>
            <a:off x="7658100" y="4262010"/>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51" name="Shape 151"/>
          <p:cNvSpPr/>
          <p:nvPr/>
        </p:nvSpPr>
        <p:spPr>
          <a:xfrm>
            <a:off x="7658100" y="4927762"/>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52" name="Shape 152"/>
          <p:cNvSpPr/>
          <p:nvPr/>
        </p:nvSpPr>
        <p:spPr>
          <a:xfrm>
            <a:off x="7658100" y="5600700"/>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53" name="Shape 153"/>
          <p:cNvSpPr/>
          <p:nvPr/>
        </p:nvSpPr>
        <p:spPr>
          <a:xfrm>
            <a:off x="7667996" y="6096000"/>
            <a:ext cx="228600" cy="228600"/>
          </a:xfrm>
          <a:prstGeom prst="downArrow">
            <a:avLst>
              <a:gd name="adj1" fmla="val 50000"/>
              <a:gd name="adj2" fmla="val 50000"/>
            </a:avLst>
          </a:prstGeom>
          <a:solidFill>
            <a:srgbClr val="92D050"/>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54" name="Shape 154"/>
          <p:cNvSpPr txBox="1"/>
          <p:nvPr/>
        </p:nvSpPr>
        <p:spPr>
          <a:xfrm>
            <a:off x="152400" y="6553200"/>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
                                        <p:tgtEl>
                                          <p:spTgt spid="142"/>
                                        </p:tgtEl>
                                      </p:cBhvr>
                                    </p:animEffect>
                                  </p:childTnLst>
                                </p:cTn>
                              </p:par>
                            </p:childTnLst>
                          </p:cTn>
                        </p:par>
                        <p:par>
                          <p:cTn id="8" fill="hold">
                            <p:stCondLst>
                              <p:cond delay="1"/>
                            </p:stCondLst>
                            <p:childTnLst>
                              <p:par>
                                <p:cTn id="9" presetID="10"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1"/>
                                        <p:tgtEl>
                                          <p:spTgt spid="143"/>
                                        </p:tgtEl>
                                      </p:cBhvr>
                                    </p:animEffect>
                                  </p:childTnLst>
                                </p:cTn>
                              </p:par>
                            </p:childTnLst>
                          </p:cTn>
                        </p:par>
                        <p:par>
                          <p:cTn id="12" fill="hold">
                            <p:stCondLst>
                              <p:cond delay="2"/>
                            </p:stCondLst>
                            <p:childTnLst>
                              <p:par>
                                <p:cTn id="13" presetID="10" presetClass="entr" presetSubtype="0"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1"/>
                                        <p:tgtEl>
                                          <p:spTgt spid="144"/>
                                        </p:tgtEl>
                                      </p:cBhvr>
                                    </p:animEffect>
                                  </p:childTnLst>
                                </p:cTn>
                              </p:par>
                            </p:childTnLst>
                          </p:cTn>
                        </p:par>
                        <p:par>
                          <p:cTn id="16" fill="hold">
                            <p:stCondLst>
                              <p:cond delay="2"/>
                            </p:stCondLst>
                            <p:childTnLst>
                              <p:par>
                                <p:cTn id="17" presetID="10" presetClass="entr" presetSubtype="0" fill="hold" nodeType="after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1"/>
                                        <p:tgtEl>
                                          <p:spTgt spid="146"/>
                                        </p:tgtEl>
                                      </p:cBhvr>
                                    </p:animEffect>
                                  </p:childTnLst>
                                </p:cTn>
                              </p:par>
                            </p:childTnLst>
                          </p:cTn>
                        </p:par>
                        <p:par>
                          <p:cTn id="20" fill="hold">
                            <p:stCondLst>
                              <p:cond delay="2"/>
                            </p:stCondLst>
                            <p:childTnLst>
                              <p:par>
                                <p:cTn id="21" presetID="10" presetClass="entr" presetSubtype="0" fill="hold" nodeType="afterEffect">
                                  <p:stCondLst>
                                    <p:cond delay="0"/>
                                  </p:stCondLst>
                                  <p:childTnLst>
                                    <p:set>
                                      <p:cBhvr>
                                        <p:cTn id="22" dur="1" fill="hold">
                                          <p:stCondLst>
                                            <p:cond delay="0"/>
                                          </p:stCondLst>
                                        </p:cTn>
                                        <p:tgtEl>
                                          <p:spTgt spid="147"/>
                                        </p:tgtEl>
                                        <p:attrNameLst>
                                          <p:attrName>style.visibility</p:attrName>
                                        </p:attrNameLst>
                                      </p:cBhvr>
                                      <p:to>
                                        <p:strVal val="visible"/>
                                      </p:to>
                                    </p:set>
                                    <p:animEffect transition="in" filter="fade">
                                      <p:cBhvr>
                                        <p:cTn id="23" dur="1"/>
                                        <p:tgtEl>
                                          <p:spTgt spid="147"/>
                                        </p:tgtEl>
                                      </p:cBhvr>
                                    </p:animEffect>
                                  </p:childTnLst>
                                </p:cTn>
                              </p:par>
                            </p:childTnLst>
                          </p:cTn>
                        </p:par>
                        <p:par>
                          <p:cTn id="24" fill="hold">
                            <p:stCondLst>
                              <p:cond delay="2"/>
                            </p:stCondLst>
                            <p:childTnLst>
                              <p:par>
                                <p:cTn id="25" presetID="10" presetClass="entr" presetSubtype="0" fill="hold" nodeType="after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fade">
                                      <p:cBhvr>
                                        <p:cTn id="27" dur="1"/>
                                        <p:tgtEl>
                                          <p:spTgt spid="148"/>
                                        </p:tgtEl>
                                      </p:cBhvr>
                                    </p:animEffect>
                                  </p:childTnLst>
                                </p:cTn>
                              </p:par>
                            </p:childTnLst>
                          </p:cTn>
                        </p:par>
                        <p:par>
                          <p:cTn id="28" fill="hold">
                            <p:stCondLst>
                              <p:cond delay="2"/>
                            </p:stCondLst>
                            <p:childTnLst>
                              <p:par>
                                <p:cTn id="29" presetID="10" presetClass="entr" presetSubtype="0" fill="hold" nodeType="after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1"/>
                                        <p:tgtEl>
                                          <p:spTgt spid="149"/>
                                        </p:tgtEl>
                                      </p:cBhvr>
                                    </p:animEffect>
                                  </p:childTnLst>
                                </p:cTn>
                              </p:par>
                            </p:childTnLst>
                          </p:cTn>
                        </p:par>
                        <p:par>
                          <p:cTn id="32" fill="hold">
                            <p:stCondLst>
                              <p:cond delay="2"/>
                            </p:stCondLst>
                            <p:childTnLst>
                              <p:par>
                                <p:cTn id="33" presetID="10" presetClass="entr" presetSubtype="0" fill="hold" nodeType="afterEffect">
                                  <p:stCondLst>
                                    <p:cond delay="0"/>
                                  </p:stCondLst>
                                  <p:childTnLst>
                                    <p:set>
                                      <p:cBhvr>
                                        <p:cTn id="34" dur="1" fill="hold">
                                          <p:stCondLst>
                                            <p:cond delay="0"/>
                                          </p:stCondLst>
                                        </p:cTn>
                                        <p:tgtEl>
                                          <p:spTgt spid="151"/>
                                        </p:tgtEl>
                                        <p:attrNameLst>
                                          <p:attrName>style.visibility</p:attrName>
                                        </p:attrNameLst>
                                      </p:cBhvr>
                                      <p:to>
                                        <p:strVal val="visible"/>
                                      </p:to>
                                    </p:set>
                                    <p:animEffect transition="in" filter="fade">
                                      <p:cBhvr>
                                        <p:cTn id="35" dur="1"/>
                                        <p:tgtEl>
                                          <p:spTgt spid="151"/>
                                        </p:tgtEl>
                                      </p:cBhvr>
                                    </p:animEffect>
                                  </p:childTnLst>
                                </p:cTn>
                              </p:par>
                            </p:childTnLst>
                          </p:cTn>
                        </p:par>
                        <p:par>
                          <p:cTn id="36" fill="hold">
                            <p:stCondLst>
                              <p:cond delay="2"/>
                            </p:stCondLst>
                            <p:childTnLst>
                              <p:par>
                                <p:cTn id="37" presetID="10" presetClass="entr" presetSubtype="0" fill="hold" nodeType="after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fade">
                                      <p:cBhvr>
                                        <p:cTn id="39" dur="1"/>
                                        <p:tgtEl>
                                          <p:spTgt spid="152"/>
                                        </p:tgtEl>
                                      </p:cBhvr>
                                    </p:animEffect>
                                  </p:childTnLst>
                                </p:cTn>
                              </p:par>
                            </p:childTnLst>
                          </p:cTn>
                        </p:par>
                        <p:par>
                          <p:cTn id="40" fill="hold">
                            <p:stCondLst>
                              <p:cond delay="2"/>
                            </p:stCondLst>
                            <p:childTnLst>
                              <p:par>
                                <p:cTn id="41" presetID="10" presetClass="entr" presetSubtype="0" fill="hold" nodeType="afterEffect">
                                  <p:stCondLst>
                                    <p:cond delay="0"/>
                                  </p:stCondLst>
                                  <p:childTnLst>
                                    <p:set>
                                      <p:cBhvr>
                                        <p:cTn id="42" dur="1" fill="hold">
                                          <p:stCondLst>
                                            <p:cond delay="0"/>
                                          </p:stCondLst>
                                        </p:cTn>
                                        <p:tgtEl>
                                          <p:spTgt spid="153"/>
                                        </p:tgtEl>
                                        <p:attrNameLst>
                                          <p:attrName>style.visibility</p:attrName>
                                        </p:attrNameLst>
                                      </p:cBhvr>
                                      <p:to>
                                        <p:strVal val="visible"/>
                                      </p:to>
                                    </p:set>
                                    <p:animEffect transition="in" filter="fade">
                                      <p:cBhvr>
                                        <p:cTn id="43" dur="1"/>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a:alphaModFix/>
          </a:blip>
          <a:srcRect/>
          <a:stretch/>
        </p:blipFill>
        <p:spPr>
          <a:xfrm>
            <a:off x="152400" y="2300923"/>
            <a:ext cx="8839199" cy="4557000"/>
          </a:xfrm>
          <a:prstGeom prst="rect">
            <a:avLst/>
          </a:prstGeom>
          <a:solidFill>
            <a:srgbClr val="FF3300"/>
          </a:solidFill>
          <a:ln>
            <a:noFill/>
          </a:ln>
        </p:spPr>
      </p:pic>
      <p:sp>
        <p:nvSpPr>
          <p:cNvPr id="160" name="Shape 160"/>
          <p:cNvSpPr/>
          <p:nvPr/>
        </p:nvSpPr>
        <p:spPr>
          <a:xfrm>
            <a:off x="5181600" y="2499067"/>
            <a:ext cx="1692300" cy="984299"/>
          </a:xfrm>
          <a:prstGeom prst="rect">
            <a:avLst/>
          </a:prstGeom>
          <a:solidFill>
            <a:schemeClr val="lt1"/>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61" name="Shape 161"/>
          <p:cNvSpPr txBox="1">
            <a:spLocks noGrp="1"/>
          </p:cNvSpPr>
          <p:nvPr>
            <p:ph type="body" idx="1"/>
          </p:nvPr>
        </p:nvSpPr>
        <p:spPr>
          <a:xfrm>
            <a:off x="228600" y="76200"/>
            <a:ext cx="8610599" cy="5094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Calibri"/>
              <a:buNone/>
            </a:pPr>
            <a:r>
              <a:rPr lang="en" sz="3000" b="0" i="0" u="none" strike="noStrike" cap="none" baseline="0">
                <a:solidFill>
                  <a:schemeClr val="dk1"/>
                </a:solidFill>
                <a:latin typeface="Calibri"/>
                <a:ea typeface="Calibri"/>
                <a:cs typeface="Calibri"/>
                <a:sym typeface="Calibri"/>
              </a:rPr>
              <a:t>Now, create your own levels of organization for the </a:t>
            </a:r>
            <a:r>
              <a:rPr lang="en" sz="3000" b="1" i="0" u="none" strike="noStrike" cap="none" baseline="0">
                <a:solidFill>
                  <a:schemeClr val="dk1"/>
                </a:solidFill>
                <a:latin typeface="Calibri"/>
                <a:ea typeface="Calibri"/>
                <a:cs typeface="Calibri"/>
                <a:sym typeface="Calibri"/>
              </a:rPr>
              <a:t>frog</a:t>
            </a:r>
            <a:r>
              <a:rPr lang="en" sz="3000" b="0" i="0" u="none" strike="noStrike" cap="none" baseline="0">
                <a:solidFill>
                  <a:schemeClr val="dk1"/>
                </a:solidFill>
                <a:latin typeface="Calibri"/>
                <a:ea typeface="Calibri"/>
                <a:cs typeface="Calibri"/>
                <a:sym typeface="Calibri"/>
              </a:rPr>
              <a:t>.  Each level must build upon the previous level.  For example, if you draw a cardiac muscle cell, then you should draw cardiac muscle tissue, a heart, &amp; the cardiovascular system.</a:t>
            </a:r>
          </a:p>
        </p:txBody>
      </p:sp>
      <p:pic>
        <p:nvPicPr>
          <p:cNvPr id="162" name="Shape 162"/>
          <p:cNvPicPr preferRelativeResize="0"/>
          <p:nvPr/>
        </p:nvPicPr>
        <p:blipFill rotWithShape="1">
          <a:blip r:embed="rId4">
            <a:alphaModFix/>
          </a:blip>
          <a:srcRect/>
          <a:stretch/>
        </p:blipFill>
        <p:spPr>
          <a:xfrm rot="5400000">
            <a:off x="1976849" y="4131750"/>
            <a:ext cx="859500" cy="1282799"/>
          </a:xfrm>
          <a:prstGeom prst="rect">
            <a:avLst/>
          </a:prstGeom>
          <a:noFill/>
          <a:ln>
            <a:noFill/>
          </a:ln>
        </p:spPr>
      </p:pic>
      <p:pic>
        <p:nvPicPr>
          <p:cNvPr id="163" name="Shape 163"/>
          <p:cNvPicPr preferRelativeResize="0"/>
          <p:nvPr/>
        </p:nvPicPr>
        <p:blipFill rotWithShape="1">
          <a:blip r:embed="rId5">
            <a:alphaModFix/>
          </a:blip>
          <a:srcRect b="16492"/>
          <a:stretch/>
        </p:blipFill>
        <p:spPr>
          <a:xfrm rot="-5400000">
            <a:off x="508650" y="3050848"/>
            <a:ext cx="555300" cy="1115400"/>
          </a:xfrm>
          <a:prstGeom prst="rect">
            <a:avLst/>
          </a:prstGeom>
          <a:noFill/>
          <a:ln>
            <a:noFill/>
          </a:ln>
        </p:spPr>
      </p:pic>
      <p:sp>
        <p:nvSpPr>
          <p:cNvPr id="164" name="Shape 164"/>
          <p:cNvSpPr txBox="1"/>
          <p:nvPr/>
        </p:nvSpPr>
        <p:spPr>
          <a:xfrm>
            <a:off x="114301" y="2066091"/>
            <a:ext cx="1943100" cy="646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Cellular level (muscle cell)</a:t>
            </a:r>
          </a:p>
        </p:txBody>
      </p:sp>
      <p:sp>
        <p:nvSpPr>
          <p:cNvPr id="165" name="Shape 165"/>
          <p:cNvSpPr txBox="1"/>
          <p:nvPr/>
        </p:nvSpPr>
        <p:spPr>
          <a:xfrm>
            <a:off x="3238500" y="3598276"/>
            <a:ext cx="1943100" cy="369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Organ level (heart)</a:t>
            </a:r>
          </a:p>
        </p:txBody>
      </p:sp>
      <p:sp>
        <p:nvSpPr>
          <p:cNvPr id="166" name="Shape 166"/>
          <p:cNvSpPr txBox="1"/>
          <p:nvPr/>
        </p:nvSpPr>
        <p:spPr>
          <a:xfrm>
            <a:off x="152400" y="6553200"/>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pic>
        <p:nvPicPr>
          <p:cNvPr id="167" name="Shape 167"/>
          <p:cNvPicPr preferRelativeResize="0"/>
          <p:nvPr/>
        </p:nvPicPr>
        <p:blipFill rotWithShape="1">
          <a:blip r:embed="rId6">
            <a:alphaModFix/>
          </a:blip>
          <a:srcRect/>
          <a:stretch/>
        </p:blipFill>
        <p:spPr>
          <a:xfrm>
            <a:off x="3886200" y="4648200"/>
            <a:ext cx="788699" cy="1049399"/>
          </a:xfrm>
          <a:prstGeom prst="rect">
            <a:avLst/>
          </a:prstGeom>
          <a:noFill/>
          <a:ln>
            <a:noFill/>
          </a:ln>
        </p:spPr>
      </p:pic>
      <p:sp>
        <p:nvSpPr>
          <p:cNvPr id="168" name="Shape 168"/>
          <p:cNvSpPr/>
          <p:nvPr/>
        </p:nvSpPr>
        <p:spPr>
          <a:xfrm>
            <a:off x="2324099" y="2346667"/>
            <a:ext cx="4914899" cy="984299"/>
          </a:xfrm>
          <a:prstGeom prst="rect">
            <a:avLst/>
          </a:prstGeom>
          <a:solidFill>
            <a:schemeClr val="lt1"/>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69" name="Shape 169"/>
          <p:cNvSpPr txBox="1"/>
          <p:nvPr/>
        </p:nvSpPr>
        <p:spPr>
          <a:xfrm>
            <a:off x="1435123" y="3127919"/>
            <a:ext cx="1943100" cy="646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Tissue level (muscle tissue)</a:t>
            </a:r>
          </a:p>
        </p:txBody>
      </p:sp>
      <p:sp>
        <p:nvSpPr>
          <p:cNvPr id="170" name="Shape 170"/>
          <p:cNvSpPr txBox="1"/>
          <p:nvPr/>
        </p:nvSpPr>
        <p:spPr>
          <a:xfrm>
            <a:off x="6629400" y="2103566"/>
            <a:ext cx="2362200" cy="9233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Organism level (consisting of many organ systems)</a:t>
            </a:r>
          </a:p>
        </p:txBody>
      </p:sp>
      <p:sp>
        <p:nvSpPr>
          <p:cNvPr id="171" name="Shape 171"/>
          <p:cNvSpPr txBox="1"/>
          <p:nvPr/>
        </p:nvSpPr>
        <p:spPr>
          <a:xfrm>
            <a:off x="4572000" y="2667000"/>
            <a:ext cx="2526000" cy="646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Calibri"/>
                <a:ea typeface="Calibri"/>
                <a:cs typeface="Calibri"/>
                <a:sym typeface="Calibri"/>
              </a:rPr>
              <a:t>Organ system level (cardiovascular system)</a:t>
            </a:r>
          </a:p>
        </p:txBody>
      </p:sp>
      <p:grpSp>
        <p:nvGrpSpPr>
          <p:cNvPr id="172" name="Shape 172"/>
          <p:cNvGrpSpPr/>
          <p:nvPr/>
        </p:nvGrpSpPr>
        <p:grpSpPr>
          <a:xfrm>
            <a:off x="5580992" y="3957144"/>
            <a:ext cx="1655378" cy="2396358"/>
            <a:chOff x="5580992" y="3957144"/>
            <a:chExt cx="1655378" cy="2396358"/>
          </a:xfrm>
        </p:grpSpPr>
        <p:pic>
          <p:nvPicPr>
            <p:cNvPr id="173" name="Shape 173"/>
            <p:cNvPicPr preferRelativeResize="0"/>
            <p:nvPr/>
          </p:nvPicPr>
          <p:blipFill rotWithShape="1">
            <a:blip r:embed="rId7">
              <a:alphaModFix/>
            </a:blip>
            <a:srcRect/>
            <a:stretch/>
          </p:blipFill>
          <p:spPr>
            <a:xfrm>
              <a:off x="6248400" y="4419600"/>
              <a:ext cx="197100" cy="262499"/>
            </a:xfrm>
            <a:prstGeom prst="rect">
              <a:avLst/>
            </a:prstGeom>
            <a:noFill/>
            <a:ln>
              <a:noFill/>
            </a:ln>
          </p:spPr>
        </p:pic>
        <p:sp>
          <p:nvSpPr>
            <p:cNvPr id="174" name="Shape 174"/>
            <p:cNvSpPr/>
            <p:nvPr/>
          </p:nvSpPr>
          <p:spPr>
            <a:xfrm>
              <a:off x="6416566" y="3957144"/>
              <a:ext cx="457199" cy="536026"/>
            </a:xfrm>
            <a:custGeom>
              <a:avLst/>
              <a:gdLst/>
              <a:ahLst/>
              <a:cxnLst/>
              <a:rect l="0" t="0" r="0" b="0"/>
              <a:pathLst>
                <a:path w="457200" h="536027" extrusionOk="0">
                  <a:moveTo>
                    <a:pt x="0" y="536027"/>
                  </a:moveTo>
                  <a:cubicBezTo>
                    <a:pt x="131664" y="316586"/>
                    <a:pt x="-22893" y="535422"/>
                    <a:pt x="94593" y="441434"/>
                  </a:cubicBezTo>
                  <a:cubicBezTo>
                    <a:pt x="109389" y="429598"/>
                    <a:pt x="108014" y="399710"/>
                    <a:pt x="126124" y="394138"/>
                  </a:cubicBezTo>
                  <a:cubicBezTo>
                    <a:pt x="181602" y="377068"/>
                    <a:pt x="241897" y="385154"/>
                    <a:pt x="299544" y="378372"/>
                  </a:cubicBezTo>
                  <a:cubicBezTo>
                    <a:pt x="331291" y="374637"/>
                    <a:pt x="362606" y="367862"/>
                    <a:pt x="394137" y="362607"/>
                  </a:cubicBezTo>
                  <a:cubicBezTo>
                    <a:pt x="404647" y="346841"/>
                    <a:pt x="417972" y="332625"/>
                    <a:pt x="425668" y="315310"/>
                  </a:cubicBezTo>
                  <a:cubicBezTo>
                    <a:pt x="439167" y="284938"/>
                    <a:pt x="457200" y="220717"/>
                    <a:pt x="457200" y="220717"/>
                  </a:cubicBezTo>
                  <a:cubicBezTo>
                    <a:pt x="451945" y="183931"/>
                    <a:pt x="447085" y="147086"/>
                    <a:pt x="441434" y="110358"/>
                  </a:cubicBezTo>
                  <a:cubicBezTo>
                    <a:pt x="424804" y="2267"/>
                    <a:pt x="425668" y="49098"/>
                    <a:pt x="425668" y="0"/>
                  </a:cubicBezTo>
                </a:path>
              </a:pathLst>
            </a:custGeom>
            <a:noFill/>
            <a:ln w="25400" cap="flat">
              <a:solidFill>
                <a:srgbClr val="FF3300"/>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75" name="Shape 175"/>
            <p:cNvSpPr/>
            <p:nvPr/>
          </p:nvSpPr>
          <p:spPr>
            <a:xfrm>
              <a:off x="5596758" y="4240923"/>
              <a:ext cx="662150" cy="283778"/>
            </a:xfrm>
            <a:custGeom>
              <a:avLst/>
              <a:gdLst/>
              <a:ahLst/>
              <a:cxnLst/>
              <a:rect l="0" t="0" r="0" b="0"/>
              <a:pathLst>
                <a:path w="662151" h="283779" extrusionOk="0">
                  <a:moveTo>
                    <a:pt x="662151" y="283779"/>
                  </a:moveTo>
                  <a:cubicBezTo>
                    <a:pt x="632165" y="277782"/>
                    <a:pt x="568348" y="268409"/>
                    <a:pt x="536027" y="252248"/>
                  </a:cubicBezTo>
                  <a:cubicBezTo>
                    <a:pt x="519080" y="243774"/>
                    <a:pt x="504496" y="231227"/>
                    <a:pt x="488731" y="220717"/>
                  </a:cubicBezTo>
                  <a:cubicBezTo>
                    <a:pt x="462455" y="225972"/>
                    <a:pt x="434993" y="227074"/>
                    <a:pt x="409903" y="236483"/>
                  </a:cubicBezTo>
                  <a:cubicBezTo>
                    <a:pt x="392162" y="243136"/>
                    <a:pt x="380348" y="261361"/>
                    <a:pt x="362607" y="268014"/>
                  </a:cubicBezTo>
                  <a:cubicBezTo>
                    <a:pt x="337517" y="277423"/>
                    <a:pt x="310055" y="278524"/>
                    <a:pt x="283779" y="283779"/>
                  </a:cubicBezTo>
                  <a:cubicBezTo>
                    <a:pt x="231227" y="278524"/>
                    <a:pt x="175758" y="286063"/>
                    <a:pt x="126124" y="268014"/>
                  </a:cubicBezTo>
                  <a:cubicBezTo>
                    <a:pt x="110506" y="262335"/>
                    <a:pt x="114389" y="236839"/>
                    <a:pt x="110358" y="220717"/>
                  </a:cubicBezTo>
                  <a:cubicBezTo>
                    <a:pt x="103859" y="194721"/>
                    <a:pt x="106577" y="165857"/>
                    <a:pt x="94593" y="141890"/>
                  </a:cubicBezTo>
                  <a:cubicBezTo>
                    <a:pt x="84622" y="121948"/>
                    <a:pt x="61570" y="111721"/>
                    <a:pt x="47296" y="94593"/>
                  </a:cubicBezTo>
                  <a:cubicBezTo>
                    <a:pt x="35166" y="80037"/>
                    <a:pt x="26275" y="63062"/>
                    <a:pt x="15765" y="47297"/>
                  </a:cubicBezTo>
                  <a:lnTo>
                    <a:pt x="0" y="0"/>
                  </a:lnTo>
                </a:path>
              </a:pathLst>
            </a:custGeom>
            <a:noFill/>
            <a:ln w="25400" cap="flat">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76" name="Shape 176"/>
            <p:cNvSpPr/>
            <p:nvPr/>
          </p:nvSpPr>
          <p:spPr>
            <a:xfrm>
              <a:off x="6243144" y="4035971"/>
              <a:ext cx="94592" cy="409903"/>
            </a:xfrm>
            <a:custGeom>
              <a:avLst/>
              <a:gdLst/>
              <a:ahLst/>
              <a:cxnLst/>
              <a:rect l="0" t="0" r="0" b="0"/>
              <a:pathLst>
                <a:path w="94593" h="409904" extrusionOk="0">
                  <a:moveTo>
                    <a:pt x="94593" y="409904"/>
                  </a:moveTo>
                  <a:cubicBezTo>
                    <a:pt x="89338" y="299545"/>
                    <a:pt x="92531" y="188459"/>
                    <a:pt x="78827" y="78828"/>
                  </a:cubicBezTo>
                  <a:cubicBezTo>
                    <a:pt x="76477" y="60026"/>
                    <a:pt x="60694" y="44929"/>
                    <a:pt x="47296" y="31531"/>
                  </a:cubicBezTo>
                  <a:cubicBezTo>
                    <a:pt x="33898" y="18133"/>
                    <a:pt x="0" y="0"/>
                    <a:pt x="0" y="0"/>
                  </a:cubicBezTo>
                </a:path>
              </a:pathLst>
            </a:custGeom>
            <a:noFill/>
            <a:ln w="25400" cap="flat">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77" name="Shape 177"/>
            <p:cNvSpPr/>
            <p:nvPr/>
          </p:nvSpPr>
          <p:spPr>
            <a:xfrm>
              <a:off x="6099180" y="4083269"/>
              <a:ext cx="128197" cy="441433"/>
            </a:xfrm>
            <a:custGeom>
              <a:avLst/>
              <a:gdLst/>
              <a:ahLst/>
              <a:cxnLst/>
              <a:rect l="0" t="0" r="0" b="0"/>
              <a:pathLst>
                <a:path w="128198" h="441434" extrusionOk="0">
                  <a:moveTo>
                    <a:pt x="128198" y="441434"/>
                  </a:moveTo>
                  <a:cubicBezTo>
                    <a:pt x="91412" y="436179"/>
                    <a:pt x="51076" y="442287"/>
                    <a:pt x="17840" y="425669"/>
                  </a:cubicBezTo>
                  <a:cubicBezTo>
                    <a:pt x="2976" y="418237"/>
                    <a:pt x="2689" y="394979"/>
                    <a:pt x="2074" y="378372"/>
                  </a:cubicBezTo>
                  <a:cubicBezTo>
                    <a:pt x="-2594" y="252334"/>
                    <a:pt x="2074" y="126124"/>
                    <a:pt x="2074" y="0"/>
                  </a:cubicBezTo>
                </a:path>
              </a:pathLst>
            </a:cu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78" name="Shape 178"/>
            <p:cNvSpPr/>
            <p:nvPr/>
          </p:nvSpPr>
          <p:spPr>
            <a:xfrm>
              <a:off x="6414976" y="4682358"/>
              <a:ext cx="758333" cy="740990"/>
            </a:xfrm>
            <a:custGeom>
              <a:avLst/>
              <a:gdLst/>
              <a:ahLst/>
              <a:cxnLst/>
              <a:rect l="0" t="0" r="0" b="0"/>
              <a:pathLst>
                <a:path w="758334" h="740991" extrusionOk="0">
                  <a:moveTo>
                    <a:pt x="1590" y="0"/>
                  </a:moveTo>
                  <a:cubicBezTo>
                    <a:pt x="6845" y="120869"/>
                    <a:pt x="-13007" y="245496"/>
                    <a:pt x="17355" y="362607"/>
                  </a:cubicBezTo>
                  <a:cubicBezTo>
                    <a:pt x="26865" y="399290"/>
                    <a:pt x="111948" y="425669"/>
                    <a:pt x="111948" y="425669"/>
                  </a:cubicBezTo>
                  <a:cubicBezTo>
                    <a:pt x="131573" y="455107"/>
                    <a:pt x="158644" y="502411"/>
                    <a:pt x="190776" y="520262"/>
                  </a:cubicBezTo>
                  <a:cubicBezTo>
                    <a:pt x="219830" y="536403"/>
                    <a:pt x="253838" y="541283"/>
                    <a:pt x="285369" y="551793"/>
                  </a:cubicBezTo>
                  <a:lnTo>
                    <a:pt x="332665" y="567558"/>
                  </a:lnTo>
                  <a:cubicBezTo>
                    <a:pt x="348431" y="572813"/>
                    <a:pt x="363840" y="579294"/>
                    <a:pt x="379962" y="583324"/>
                  </a:cubicBezTo>
                  <a:cubicBezTo>
                    <a:pt x="459146" y="603119"/>
                    <a:pt x="422468" y="592237"/>
                    <a:pt x="490321" y="614855"/>
                  </a:cubicBezTo>
                  <a:cubicBezTo>
                    <a:pt x="500831" y="630620"/>
                    <a:pt x="507056" y="650314"/>
                    <a:pt x="521852" y="662151"/>
                  </a:cubicBezTo>
                  <a:cubicBezTo>
                    <a:pt x="534829" y="672532"/>
                    <a:pt x="554284" y="670485"/>
                    <a:pt x="569148" y="677917"/>
                  </a:cubicBezTo>
                  <a:cubicBezTo>
                    <a:pt x="586095" y="686391"/>
                    <a:pt x="599497" y="700974"/>
                    <a:pt x="616445" y="709448"/>
                  </a:cubicBezTo>
                  <a:cubicBezTo>
                    <a:pt x="631309" y="716880"/>
                    <a:pt x="647619" y="721183"/>
                    <a:pt x="663741" y="725213"/>
                  </a:cubicBezTo>
                  <a:cubicBezTo>
                    <a:pt x="730927" y="742010"/>
                    <a:pt x="719066" y="740979"/>
                    <a:pt x="758334" y="740979"/>
                  </a:cubicBezTo>
                </a:path>
              </a:pathLst>
            </a:custGeom>
            <a:noFill/>
            <a:ln w="25400" cap="flat">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79" name="Shape 179"/>
            <p:cNvSpPr/>
            <p:nvPr/>
          </p:nvSpPr>
          <p:spPr>
            <a:xfrm>
              <a:off x="6006662" y="5044966"/>
              <a:ext cx="409903" cy="551792"/>
            </a:xfrm>
            <a:custGeom>
              <a:avLst/>
              <a:gdLst/>
              <a:ahLst/>
              <a:cxnLst/>
              <a:rect l="0" t="0" r="0" b="0"/>
              <a:pathLst>
                <a:path w="409904" h="551793" extrusionOk="0">
                  <a:moveTo>
                    <a:pt x="409904" y="0"/>
                  </a:moveTo>
                  <a:cubicBezTo>
                    <a:pt x="369918" y="199924"/>
                    <a:pt x="423500" y="-15960"/>
                    <a:pt x="362607" y="126124"/>
                  </a:cubicBezTo>
                  <a:cubicBezTo>
                    <a:pt x="354072" y="146040"/>
                    <a:pt x="357591" y="170373"/>
                    <a:pt x="346841" y="189186"/>
                  </a:cubicBezTo>
                  <a:cubicBezTo>
                    <a:pt x="335779" y="208544"/>
                    <a:pt x="319035" y="225654"/>
                    <a:pt x="299545" y="236482"/>
                  </a:cubicBezTo>
                  <a:cubicBezTo>
                    <a:pt x="270491" y="252623"/>
                    <a:pt x="204952" y="268013"/>
                    <a:pt x="204952" y="268013"/>
                  </a:cubicBezTo>
                  <a:cubicBezTo>
                    <a:pt x="194442" y="283779"/>
                    <a:pt x="181116" y="297995"/>
                    <a:pt x="173421" y="315310"/>
                  </a:cubicBezTo>
                  <a:cubicBezTo>
                    <a:pt x="158804" y="348199"/>
                    <a:pt x="147268" y="427673"/>
                    <a:pt x="110359" y="457200"/>
                  </a:cubicBezTo>
                  <a:cubicBezTo>
                    <a:pt x="97382" y="467581"/>
                    <a:pt x="78828" y="467710"/>
                    <a:pt x="63062" y="472965"/>
                  </a:cubicBezTo>
                  <a:cubicBezTo>
                    <a:pt x="23286" y="532630"/>
                    <a:pt x="44929" y="506864"/>
                    <a:pt x="0" y="551793"/>
                  </a:cubicBezTo>
                </a:path>
              </a:pathLst>
            </a:custGeom>
            <a:noFill/>
            <a:ln w="25400" cap="flat">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80" name="Shape 180"/>
            <p:cNvSpPr/>
            <p:nvPr/>
          </p:nvSpPr>
          <p:spPr>
            <a:xfrm>
              <a:off x="7110247" y="5439103"/>
              <a:ext cx="126123" cy="835572"/>
            </a:xfrm>
            <a:custGeom>
              <a:avLst/>
              <a:gdLst/>
              <a:ahLst/>
              <a:cxnLst/>
              <a:rect l="0" t="0" r="0" b="0"/>
              <a:pathLst>
                <a:path w="126124" h="835573" extrusionOk="0">
                  <a:moveTo>
                    <a:pt x="31531" y="0"/>
                  </a:moveTo>
                  <a:cubicBezTo>
                    <a:pt x="57807" y="5255"/>
                    <a:pt x="88063" y="902"/>
                    <a:pt x="110359" y="15766"/>
                  </a:cubicBezTo>
                  <a:cubicBezTo>
                    <a:pt x="124186" y="24984"/>
                    <a:pt x="126124" y="46445"/>
                    <a:pt x="126124" y="63063"/>
                  </a:cubicBezTo>
                  <a:cubicBezTo>
                    <a:pt x="126124" y="142065"/>
                    <a:pt x="119083" y="221026"/>
                    <a:pt x="110359" y="299545"/>
                  </a:cubicBezTo>
                  <a:cubicBezTo>
                    <a:pt x="108524" y="316062"/>
                    <a:pt x="104974" y="333865"/>
                    <a:pt x="94593" y="346842"/>
                  </a:cubicBezTo>
                  <a:cubicBezTo>
                    <a:pt x="82757" y="361638"/>
                    <a:pt x="63062" y="367863"/>
                    <a:pt x="47297" y="378373"/>
                  </a:cubicBezTo>
                  <a:cubicBezTo>
                    <a:pt x="42042" y="399394"/>
                    <a:pt x="37484" y="420601"/>
                    <a:pt x="31531" y="441435"/>
                  </a:cubicBezTo>
                  <a:cubicBezTo>
                    <a:pt x="26966" y="457414"/>
                    <a:pt x="17146" y="472170"/>
                    <a:pt x="15766" y="488731"/>
                  </a:cubicBezTo>
                  <a:cubicBezTo>
                    <a:pt x="-250" y="680923"/>
                    <a:pt x="0" y="716179"/>
                    <a:pt x="0" y="835573"/>
                  </a:cubicBezTo>
                </a:path>
              </a:pathLst>
            </a:custGeom>
            <a:noFill/>
            <a:ln w="25400" cap="flat">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81" name="Shape 181"/>
            <p:cNvSpPr/>
            <p:nvPr/>
          </p:nvSpPr>
          <p:spPr>
            <a:xfrm>
              <a:off x="5961430" y="5580992"/>
              <a:ext cx="297479" cy="772509"/>
            </a:xfrm>
            <a:custGeom>
              <a:avLst/>
              <a:gdLst/>
              <a:ahLst/>
              <a:cxnLst/>
              <a:rect l="0" t="0" r="0" b="0"/>
              <a:pathLst>
                <a:path w="297480" h="772510" extrusionOk="0">
                  <a:moveTo>
                    <a:pt x="76763" y="0"/>
                  </a:moveTo>
                  <a:cubicBezTo>
                    <a:pt x="-9546" y="107887"/>
                    <a:pt x="-19717" y="83574"/>
                    <a:pt x="29467" y="268014"/>
                  </a:cubicBezTo>
                  <a:cubicBezTo>
                    <a:pt x="35212" y="289557"/>
                    <a:pt x="63075" y="297711"/>
                    <a:pt x="76763" y="315310"/>
                  </a:cubicBezTo>
                  <a:cubicBezTo>
                    <a:pt x="100029" y="345223"/>
                    <a:pt x="139825" y="409904"/>
                    <a:pt x="139825" y="409904"/>
                  </a:cubicBezTo>
                  <a:cubicBezTo>
                    <a:pt x="148150" y="443206"/>
                    <a:pt x="159473" y="548593"/>
                    <a:pt x="202887" y="583324"/>
                  </a:cubicBezTo>
                  <a:cubicBezTo>
                    <a:pt x="215864" y="593705"/>
                    <a:pt x="234418" y="593835"/>
                    <a:pt x="250184" y="599090"/>
                  </a:cubicBezTo>
                  <a:cubicBezTo>
                    <a:pt x="255439" y="630621"/>
                    <a:pt x="259015" y="662478"/>
                    <a:pt x="265949" y="693683"/>
                  </a:cubicBezTo>
                  <a:cubicBezTo>
                    <a:pt x="273741" y="728745"/>
                    <a:pt x="282550" y="742649"/>
                    <a:pt x="297480" y="772510"/>
                  </a:cubicBezTo>
                </a:path>
              </a:pathLst>
            </a:custGeom>
            <a:noFill/>
            <a:ln w="25400" cap="flat">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82" name="Shape 182"/>
            <p:cNvSpPr/>
            <p:nvPr/>
          </p:nvSpPr>
          <p:spPr>
            <a:xfrm>
              <a:off x="6097614" y="4067503"/>
              <a:ext cx="192825" cy="394137"/>
            </a:xfrm>
            <a:custGeom>
              <a:avLst/>
              <a:gdLst/>
              <a:ahLst/>
              <a:cxnLst/>
              <a:rect l="0" t="0" r="0" b="0"/>
              <a:pathLst>
                <a:path w="192826" h="394138" extrusionOk="0">
                  <a:moveTo>
                    <a:pt x="192826" y="394138"/>
                  </a:moveTo>
                  <a:cubicBezTo>
                    <a:pt x="171805" y="367862"/>
                    <a:pt x="149556" y="342524"/>
                    <a:pt x="129764" y="315311"/>
                  </a:cubicBezTo>
                  <a:cubicBezTo>
                    <a:pt x="107475" y="284664"/>
                    <a:pt x="98233" y="241739"/>
                    <a:pt x="66702" y="220718"/>
                  </a:cubicBezTo>
                  <a:lnTo>
                    <a:pt x="19406" y="189187"/>
                  </a:lnTo>
                  <a:cubicBezTo>
                    <a:pt x="-11317" y="97021"/>
                    <a:pt x="3640" y="158509"/>
                    <a:pt x="3640" y="0"/>
                  </a:cubicBezTo>
                </a:path>
              </a:pathLst>
            </a:custGeom>
            <a:noFill/>
            <a:ln w="25400" cap="flat">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83" name="Shape 183"/>
            <p:cNvSpPr/>
            <p:nvPr/>
          </p:nvSpPr>
          <p:spPr>
            <a:xfrm>
              <a:off x="6369269" y="4698123"/>
              <a:ext cx="788275" cy="599131"/>
            </a:xfrm>
            <a:custGeom>
              <a:avLst/>
              <a:gdLst/>
              <a:ahLst/>
              <a:cxnLst/>
              <a:rect l="0" t="0" r="0" b="0"/>
              <a:pathLst>
                <a:path w="788276" h="599132" extrusionOk="0">
                  <a:moveTo>
                    <a:pt x="0" y="0"/>
                  </a:moveTo>
                  <a:cubicBezTo>
                    <a:pt x="5255" y="136635"/>
                    <a:pt x="6357" y="273492"/>
                    <a:pt x="15765" y="409904"/>
                  </a:cubicBezTo>
                  <a:cubicBezTo>
                    <a:pt x="16908" y="426483"/>
                    <a:pt x="21150" y="444223"/>
                    <a:pt x="31531" y="457200"/>
                  </a:cubicBezTo>
                  <a:cubicBezTo>
                    <a:pt x="43368" y="471996"/>
                    <a:pt x="61881" y="480257"/>
                    <a:pt x="78828" y="488731"/>
                  </a:cubicBezTo>
                  <a:cubicBezTo>
                    <a:pt x="108671" y="503653"/>
                    <a:pt x="178961" y="516263"/>
                    <a:pt x="204952" y="520262"/>
                  </a:cubicBezTo>
                  <a:cubicBezTo>
                    <a:pt x="246828" y="526704"/>
                    <a:pt x="289079" y="530428"/>
                    <a:pt x="331076" y="536028"/>
                  </a:cubicBezTo>
                  <a:cubicBezTo>
                    <a:pt x="459252" y="553118"/>
                    <a:pt x="432069" y="552505"/>
                    <a:pt x="567559" y="567559"/>
                  </a:cubicBezTo>
                  <a:cubicBezTo>
                    <a:pt x="620050" y="573391"/>
                    <a:pt x="672662" y="578069"/>
                    <a:pt x="725214" y="583324"/>
                  </a:cubicBezTo>
                  <a:cubicBezTo>
                    <a:pt x="777496" y="600752"/>
                    <a:pt x="755892" y="599090"/>
                    <a:pt x="788276" y="599090"/>
                  </a:cubicBezTo>
                </a:path>
              </a:pathLst>
            </a:custGeom>
            <a:noFill/>
            <a:ln w="25400" cap="flat">
              <a:solidFill>
                <a:srgbClr val="FF3300"/>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84" name="Shape 184"/>
            <p:cNvSpPr/>
            <p:nvPr/>
          </p:nvSpPr>
          <p:spPr>
            <a:xfrm>
              <a:off x="6180082" y="4004441"/>
              <a:ext cx="159838" cy="441434"/>
            </a:xfrm>
            <a:custGeom>
              <a:avLst/>
              <a:gdLst/>
              <a:ahLst/>
              <a:cxnLst/>
              <a:rect l="0" t="0" r="0" b="0"/>
              <a:pathLst>
                <a:path w="159839" h="441435" extrusionOk="0">
                  <a:moveTo>
                    <a:pt x="157655" y="441435"/>
                  </a:moveTo>
                  <a:cubicBezTo>
                    <a:pt x="155495" y="411195"/>
                    <a:pt x="178961" y="228304"/>
                    <a:pt x="110358" y="173421"/>
                  </a:cubicBezTo>
                  <a:cubicBezTo>
                    <a:pt x="97381" y="163040"/>
                    <a:pt x="78827" y="162911"/>
                    <a:pt x="63062" y="157656"/>
                  </a:cubicBezTo>
                  <a:cubicBezTo>
                    <a:pt x="52552" y="141890"/>
                    <a:pt x="38184" y="128100"/>
                    <a:pt x="31531" y="110359"/>
                  </a:cubicBezTo>
                  <a:cubicBezTo>
                    <a:pt x="22122" y="85269"/>
                    <a:pt x="23127" y="57296"/>
                    <a:pt x="15765" y="31531"/>
                  </a:cubicBezTo>
                  <a:cubicBezTo>
                    <a:pt x="12537" y="20232"/>
                    <a:pt x="5255" y="10510"/>
                    <a:pt x="0" y="0"/>
                  </a:cubicBezTo>
                </a:path>
              </a:pathLst>
            </a:custGeom>
            <a:noFill/>
            <a:ln w="25400" cap="flat">
              <a:solidFill>
                <a:srgbClr val="FF3300"/>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85" name="Shape 185"/>
            <p:cNvSpPr/>
            <p:nvPr/>
          </p:nvSpPr>
          <p:spPr>
            <a:xfrm>
              <a:off x="6053958" y="4067503"/>
              <a:ext cx="236481" cy="441434"/>
            </a:xfrm>
            <a:custGeom>
              <a:avLst/>
              <a:gdLst/>
              <a:ahLst/>
              <a:cxnLst/>
              <a:rect l="0" t="0" r="0" b="0"/>
              <a:pathLst>
                <a:path w="236482" h="441435" extrusionOk="0">
                  <a:moveTo>
                    <a:pt x="236482" y="441435"/>
                  </a:moveTo>
                  <a:cubicBezTo>
                    <a:pt x="189186" y="425669"/>
                    <a:pt x="129846" y="429390"/>
                    <a:pt x="94593" y="394138"/>
                  </a:cubicBezTo>
                  <a:cubicBezTo>
                    <a:pt x="33898" y="333444"/>
                    <a:pt x="65847" y="359210"/>
                    <a:pt x="0" y="315311"/>
                  </a:cubicBezTo>
                  <a:cubicBezTo>
                    <a:pt x="5255" y="278525"/>
                    <a:pt x="7409" y="241160"/>
                    <a:pt x="15765" y="204952"/>
                  </a:cubicBezTo>
                  <a:cubicBezTo>
                    <a:pt x="23238" y="172567"/>
                    <a:pt x="36786" y="141890"/>
                    <a:pt x="47296" y="110359"/>
                  </a:cubicBezTo>
                  <a:cubicBezTo>
                    <a:pt x="52551" y="94594"/>
                    <a:pt x="63062" y="79681"/>
                    <a:pt x="63062" y="63063"/>
                  </a:cubicBezTo>
                  <a:lnTo>
                    <a:pt x="63062" y="0"/>
                  </a:lnTo>
                </a:path>
              </a:pathLst>
            </a:custGeom>
            <a:noFill/>
            <a:ln w="25400" cap="flat">
              <a:solidFill>
                <a:srgbClr val="FF3300"/>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86" name="Shape 186"/>
            <p:cNvSpPr/>
            <p:nvPr/>
          </p:nvSpPr>
          <p:spPr>
            <a:xfrm>
              <a:off x="5989575" y="5171089"/>
              <a:ext cx="411224" cy="1135116"/>
            </a:xfrm>
            <a:custGeom>
              <a:avLst/>
              <a:gdLst/>
              <a:ahLst/>
              <a:cxnLst/>
              <a:rect l="0" t="0" r="0" b="0"/>
              <a:pathLst>
                <a:path w="411225" h="1135117" extrusionOk="0">
                  <a:moveTo>
                    <a:pt x="411225" y="0"/>
                  </a:moveTo>
                  <a:cubicBezTo>
                    <a:pt x="400230" y="6597"/>
                    <a:pt x="305903" y="61492"/>
                    <a:pt x="285101" y="78827"/>
                  </a:cubicBezTo>
                  <a:cubicBezTo>
                    <a:pt x="163712" y="179985"/>
                    <a:pt x="307934" y="79370"/>
                    <a:pt x="190508" y="157655"/>
                  </a:cubicBezTo>
                  <a:cubicBezTo>
                    <a:pt x="169487" y="189186"/>
                    <a:pt x="154242" y="225452"/>
                    <a:pt x="127446" y="252248"/>
                  </a:cubicBezTo>
                  <a:lnTo>
                    <a:pt x="48618" y="331076"/>
                  </a:lnTo>
                  <a:cubicBezTo>
                    <a:pt x="43363" y="346841"/>
                    <a:pt x="40285" y="363508"/>
                    <a:pt x="32853" y="378372"/>
                  </a:cubicBezTo>
                  <a:cubicBezTo>
                    <a:pt x="24379" y="395320"/>
                    <a:pt x="2318" y="406747"/>
                    <a:pt x="1322" y="425669"/>
                  </a:cubicBezTo>
                  <a:cubicBezTo>
                    <a:pt x="-3106" y="509799"/>
                    <a:pt x="3948" y="594701"/>
                    <a:pt x="17087" y="677917"/>
                  </a:cubicBezTo>
                  <a:cubicBezTo>
                    <a:pt x="20042" y="696633"/>
                    <a:pt x="34358" y="712736"/>
                    <a:pt x="48618" y="725213"/>
                  </a:cubicBezTo>
                  <a:cubicBezTo>
                    <a:pt x="77137" y="750168"/>
                    <a:pt x="143211" y="788276"/>
                    <a:pt x="143211" y="788276"/>
                  </a:cubicBezTo>
                  <a:cubicBezTo>
                    <a:pt x="148466" y="846083"/>
                    <a:pt x="150768" y="904234"/>
                    <a:pt x="158977" y="961696"/>
                  </a:cubicBezTo>
                  <a:cubicBezTo>
                    <a:pt x="161327" y="978147"/>
                    <a:pt x="170177" y="993014"/>
                    <a:pt x="174742" y="1008993"/>
                  </a:cubicBezTo>
                  <a:cubicBezTo>
                    <a:pt x="180695" y="1029827"/>
                    <a:pt x="184555" y="1051221"/>
                    <a:pt x="190508" y="1072055"/>
                  </a:cubicBezTo>
                  <a:cubicBezTo>
                    <a:pt x="207935" y="1133049"/>
                    <a:pt x="206273" y="1099978"/>
                    <a:pt x="206273" y="1135117"/>
                  </a:cubicBezTo>
                </a:path>
              </a:pathLst>
            </a:custGeom>
            <a:noFill/>
            <a:ln w="25400" cap="flat">
              <a:solidFill>
                <a:srgbClr val="FF3300"/>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87" name="Shape 187"/>
            <p:cNvSpPr/>
            <p:nvPr/>
          </p:nvSpPr>
          <p:spPr>
            <a:xfrm>
              <a:off x="7110247" y="5297214"/>
              <a:ext cx="47296" cy="930164"/>
            </a:xfrm>
            <a:custGeom>
              <a:avLst/>
              <a:gdLst/>
              <a:ahLst/>
              <a:cxnLst/>
              <a:rect l="0" t="0" r="0" b="0"/>
              <a:pathLst>
                <a:path w="47297" h="930165" extrusionOk="0">
                  <a:moveTo>
                    <a:pt x="0" y="0"/>
                  </a:moveTo>
                  <a:cubicBezTo>
                    <a:pt x="5255" y="42041"/>
                    <a:pt x="12387" y="83890"/>
                    <a:pt x="15766" y="126124"/>
                  </a:cubicBezTo>
                  <a:cubicBezTo>
                    <a:pt x="40438" y="434519"/>
                    <a:pt x="1757" y="304821"/>
                    <a:pt x="47297" y="441434"/>
                  </a:cubicBezTo>
                  <a:cubicBezTo>
                    <a:pt x="42042" y="525517"/>
                    <a:pt x="37135" y="609623"/>
                    <a:pt x="31531" y="693683"/>
                  </a:cubicBezTo>
                  <a:cubicBezTo>
                    <a:pt x="15392" y="935774"/>
                    <a:pt x="15766" y="839491"/>
                    <a:pt x="15766" y="930165"/>
                  </a:cubicBezTo>
                </a:path>
              </a:pathLst>
            </a:custGeom>
            <a:noFill/>
            <a:ln w="25400" cap="flat">
              <a:solidFill>
                <a:srgbClr val="FF3300"/>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
          <p:nvSpPr>
            <p:cNvPr id="188" name="Shape 188"/>
            <p:cNvSpPr/>
            <p:nvPr/>
          </p:nvSpPr>
          <p:spPr>
            <a:xfrm>
              <a:off x="5580992" y="4225158"/>
              <a:ext cx="677916" cy="378371"/>
            </a:xfrm>
            <a:custGeom>
              <a:avLst/>
              <a:gdLst/>
              <a:ahLst/>
              <a:cxnLst/>
              <a:rect l="0" t="0" r="0" b="0"/>
              <a:pathLst>
                <a:path w="677917" h="378372" extrusionOk="0">
                  <a:moveTo>
                    <a:pt x="677917" y="378372"/>
                  </a:moveTo>
                  <a:cubicBezTo>
                    <a:pt x="541283" y="373117"/>
                    <a:pt x="403971" y="377174"/>
                    <a:pt x="268014" y="362607"/>
                  </a:cubicBezTo>
                  <a:cubicBezTo>
                    <a:pt x="249932" y="360670"/>
                    <a:pt x="210506" y="288639"/>
                    <a:pt x="204952" y="283779"/>
                  </a:cubicBezTo>
                  <a:cubicBezTo>
                    <a:pt x="176433" y="258825"/>
                    <a:pt x="141890" y="241738"/>
                    <a:pt x="110359" y="220717"/>
                  </a:cubicBezTo>
                  <a:lnTo>
                    <a:pt x="63062" y="189186"/>
                  </a:lnTo>
                  <a:cubicBezTo>
                    <a:pt x="34716" y="146667"/>
                    <a:pt x="26645" y="143548"/>
                    <a:pt x="15766" y="94593"/>
                  </a:cubicBezTo>
                  <a:cubicBezTo>
                    <a:pt x="8832" y="63388"/>
                    <a:pt x="0" y="0"/>
                    <a:pt x="0" y="0"/>
                  </a:cubicBezTo>
                </a:path>
              </a:pathLst>
            </a:custGeom>
            <a:noFill/>
            <a:ln w="25400" cap="flat">
              <a:solidFill>
                <a:srgbClr val="FF3300"/>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500"/>
                                        <p:tgtEl>
                                          <p:spTgt spid="1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fade">
                                      <p:cBhvr>
                                        <p:cTn id="15" dur="500"/>
                                        <p:tgtEl>
                                          <p:spTgt spid="169"/>
                                        </p:tgtEl>
                                      </p:cBhvr>
                                    </p:animEffect>
                                  </p:childTnLst>
                                </p:cTn>
                              </p:par>
                              <p:par>
                                <p:cTn id="16" presetID="10" presetClass="entr" presetSubtype="0" fill="hold" nodeType="with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fade">
                                      <p:cBhvr>
                                        <p:cTn id="18" dur="500"/>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500"/>
                                        <p:tgtEl>
                                          <p:spTgt spid="165"/>
                                        </p:tgtEl>
                                      </p:cBhvr>
                                    </p:animEffect>
                                  </p:childTnLst>
                                </p:cTn>
                              </p:par>
                              <p:par>
                                <p:cTn id="24" presetID="10" presetClass="entr" presetSubtype="0" fill="hold" nodeType="withEffect">
                                  <p:stCondLst>
                                    <p:cond delay="0"/>
                                  </p:stCondLst>
                                  <p:childTnLst>
                                    <p:set>
                                      <p:cBhvr>
                                        <p:cTn id="25" dur="1" fill="hold">
                                          <p:stCondLst>
                                            <p:cond delay="0"/>
                                          </p:stCondLst>
                                        </p:cTn>
                                        <p:tgtEl>
                                          <p:spTgt spid="167"/>
                                        </p:tgtEl>
                                        <p:attrNameLst>
                                          <p:attrName>style.visibility</p:attrName>
                                        </p:attrNameLst>
                                      </p:cBhvr>
                                      <p:to>
                                        <p:strVal val="visible"/>
                                      </p:to>
                                    </p:set>
                                    <p:animEffect transition="in" filter="fade">
                                      <p:cBhvr>
                                        <p:cTn id="26" dur="500"/>
                                        <p:tgtEl>
                                          <p:spTgt spid="1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1"/>
                                        </p:tgtEl>
                                        <p:attrNameLst>
                                          <p:attrName>style.visibility</p:attrName>
                                        </p:attrNameLst>
                                      </p:cBhvr>
                                      <p:to>
                                        <p:strVal val="visible"/>
                                      </p:to>
                                    </p:set>
                                    <p:animEffect transition="in" filter="fade">
                                      <p:cBhvr>
                                        <p:cTn id="31" dur="500"/>
                                        <p:tgtEl>
                                          <p:spTgt spid="171"/>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381000" y="330506"/>
            <a:ext cx="4343400" cy="546069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Calibri"/>
              <a:buNone/>
            </a:pPr>
            <a:r>
              <a:rPr lang="en" sz="3200" b="1" i="0" u="sng" strike="noStrike" cap="none" baseline="0" dirty="0">
                <a:solidFill>
                  <a:schemeClr val="dk1"/>
                </a:solidFill>
                <a:latin typeface="Calibri"/>
                <a:ea typeface="Calibri"/>
                <a:cs typeface="Calibri"/>
                <a:sym typeface="Calibri"/>
              </a:rPr>
              <a:t>Levels of </a:t>
            </a:r>
            <a:r>
              <a:rPr lang="en" sz="3200" b="1" i="0" u="sng" strike="noStrike" cap="none" baseline="0">
                <a:solidFill>
                  <a:schemeClr val="dk1"/>
                </a:solidFill>
                <a:latin typeface="Calibri"/>
                <a:ea typeface="Calibri"/>
                <a:cs typeface="Calibri"/>
                <a:sym typeface="Calibri"/>
              </a:rPr>
              <a:t>Organization </a:t>
            </a:r>
            <a:endParaRPr lang="en" sz="3200" b="1" u="sng">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ct val="25000"/>
              <a:buFont typeface="Calibri"/>
              <a:buNone/>
            </a:pPr>
            <a:endParaRPr lang="en" sz="3200" b="1" i="0" u="sng" strike="noStrike" cap="none" baseline="0"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ct val="25000"/>
              <a:buFont typeface="Calibri"/>
              <a:buNone/>
            </a:pPr>
            <a:r>
              <a:rPr lang="en" sz="3200" b="1" i="0" u="sng" strike="noStrike" cap="none" baseline="0" dirty="0">
                <a:solidFill>
                  <a:schemeClr val="dk1"/>
                </a:solidFill>
                <a:latin typeface="Calibri"/>
                <a:ea typeface="Calibri"/>
                <a:cs typeface="Calibri"/>
                <a:sym typeface="Calibri"/>
              </a:rPr>
              <a:t>Organism</a:t>
            </a:r>
            <a:r>
              <a:rPr lang="en" sz="3200" b="1" i="0" u="none" strike="noStrike" cap="none" baseline="0" dirty="0">
                <a:solidFill>
                  <a:schemeClr val="dk1"/>
                </a:solidFill>
                <a:latin typeface="Calibri"/>
                <a:ea typeface="Calibri"/>
                <a:cs typeface="Calibri"/>
                <a:sym typeface="Calibri"/>
              </a:rPr>
              <a:t>:</a:t>
            </a:r>
            <a:r>
              <a:rPr lang="en" sz="3200" b="0" i="0" u="none" strike="noStrike" cap="none" baseline="0" dirty="0">
                <a:solidFill>
                  <a:schemeClr val="dk1"/>
                </a:solidFill>
                <a:latin typeface="Calibri"/>
                <a:ea typeface="Calibri"/>
                <a:cs typeface="Calibri"/>
                <a:sym typeface="Calibri"/>
              </a:rPr>
              <a:t> a single </a:t>
            </a:r>
            <a:r>
              <a:rPr lang="en" sz="3200" b="1" i="0" u="sng" strike="noStrike" cap="none" baseline="0" dirty="0">
                <a:solidFill>
                  <a:schemeClr val="dk1"/>
                </a:solidFill>
                <a:latin typeface="Calibri"/>
                <a:ea typeface="Calibri"/>
                <a:cs typeface="Calibri"/>
                <a:sym typeface="Calibri"/>
              </a:rPr>
              <a:t>living thing</a:t>
            </a:r>
            <a:r>
              <a:rPr lang="en" sz="3200" b="1" i="0" u="none" strike="noStrike" cap="none" baseline="0" dirty="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that obtains </a:t>
            </a:r>
            <a:r>
              <a:rPr lang="en" sz="3200" b="1" i="0" u="sng" strike="noStrike" cap="none" baseline="0" dirty="0">
                <a:solidFill>
                  <a:schemeClr val="dk1"/>
                </a:solidFill>
                <a:latin typeface="Calibri"/>
                <a:ea typeface="Calibri"/>
                <a:cs typeface="Calibri"/>
                <a:sym typeface="Calibri"/>
              </a:rPr>
              <a:t>food</a:t>
            </a:r>
            <a:r>
              <a:rPr lang="en" sz="3200" b="0" i="0" u="none" strike="noStrike" cap="none" baseline="0" dirty="0">
                <a:solidFill>
                  <a:schemeClr val="dk1"/>
                </a:solidFill>
                <a:latin typeface="Calibri"/>
                <a:ea typeface="Calibri"/>
                <a:cs typeface="Calibri"/>
                <a:sym typeface="Calibri"/>
              </a:rPr>
              <a:t>, </a:t>
            </a:r>
            <a:r>
              <a:rPr lang="en" sz="3200" b="1" i="0" u="sng" strike="noStrike" cap="none" baseline="0" dirty="0">
                <a:solidFill>
                  <a:schemeClr val="dk1"/>
                </a:solidFill>
                <a:latin typeface="Calibri"/>
                <a:ea typeface="Calibri"/>
                <a:cs typeface="Calibri"/>
                <a:sym typeface="Calibri"/>
              </a:rPr>
              <a:t>water</a:t>
            </a:r>
            <a:r>
              <a:rPr lang="en" sz="3200" b="0" i="0" u="none" strike="noStrike" cap="none" baseline="0" dirty="0">
                <a:solidFill>
                  <a:schemeClr val="dk1"/>
                </a:solidFill>
                <a:latin typeface="Calibri"/>
                <a:ea typeface="Calibri"/>
                <a:cs typeface="Calibri"/>
                <a:sym typeface="Calibri"/>
              </a:rPr>
              <a:t>, and </a:t>
            </a:r>
            <a:r>
              <a:rPr lang="en" sz="3200" b="1" i="0" u="sng" strike="noStrike" cap="none" baseline="0" dirty="0">
                <a:solidFill>
                  <a:schemeClr val="dk1"/>
                </a:solidFill>
                <a:latin typeface="Calibri"/>
                <a:ea typeface="Calibri"/>
                <a:cs typeface="Calibri"/>
                <a:sym typeface="Calibri"/>
              </a:rPr>
              <a:t>shelter</a:t>
            </a:r>
            <a:r>
              <a:rPr lang="en" sz="3200" b="1" i="0" u="none" strike="noStrike" cap="none" baseline="0" dirty="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to live, grow, and reproduce in its </a:t>
            </a:r>
            <a:r>
              <a:rPr lang="en" sz="3200" b="1" i="0" u="sng" strike="noStrike" cap="none" baseline="0" dirty="0">
                <a:solidFill>
                  <a:schemeClr val="hlink"/>
                </a:solidFill>
                <a:latin typeface="Calibri"/>
                <a:ea typeface="Calibri"/>
                <a:cs typeface="Calibri"/>
                <a:sym typeface="Calibri"/>
                <a:hlinkClick r:id="rId3"/>
              </a:rPr>
              <a:t>habitat</a:t>
            </a:r>
            <a:r>
              <a:rPr lang="en" sz="3200" b="0" i="0" u="sng" strike="noStrike" cap="none" baseline="0" dirty="0">
                <a:solidFill>
                  <a:schemeClr val="hlink"/>
                </a:solidFill>
                <a:latin typeface="Calibri"/>
                <a:ea typeface="Calibri"/>
                <a:cs typeface="Calibri"/>
                <a:sym typeface="Calibri"/>
                <a:hlinkClick r:id="rId3"/>
              </a:rPr>
              <a:t> </a:t>
            </a:r>
            <a:r>
              <a:rPr lang="en" sz="3200" b="0" i="0" u="none" strike="noStrike" cap="none" baseline="0" dirty="0">
                <a:solidFill>
                  <a:schemeClr val="dk1"/>
                </a:solidFill>
                <a:latin typeface="Calibri"/>
                <a:ea typeface="Calibri"/>
                <a:cs typeface="Calibri"/>
                <a:sym typeface="Calibri"/>
              </a:rPr>
              <a:t>(environment).</a:t>
            </a:r>
            <a:r>
              <a:rPr lang="en" sz="3200" b="1" i="0" u="none" strike="noStrike" cap="none" baseline="0" dirty="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An organism’s </a:t>
            </a:r>
            <a:r>
              <a:rPr lang="en" sz="3200" b="1" i="0" u="sng" strike="noStrike" cap="none" baseline="0" dirty="0">
                <a:solidFill>
                  <a:schemeClr val="dk1"/>
                </a:solidFill>
                <a:latin typeface="Calibri"/>
                <a:ea typeface="Calibri"/>
                <a:cs typeface="Calibri"/>
                <a:sym typeface="Calibri"/>
              </a:rPr>
              <a:t>niche</a:t>
            </a:r>
            <a:r>
              <a:rPr lang="en" sz="3200" b="1" i="0" u="none" strike="noStrike" cap="none" baseline="0" dirty="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is its total way of life</a:t>
            </a:r>
            <a:r>
              <a:rPr lang="en" sz="3200" b="1" i="0" u="none" strike="noStrike" cap="none" baseline="0" dirty="0">
                <a:solidFill>
                  <a:schemeClr val="dk1"/>
                </a:solidFill>
                <a:latin typeface="Calibri"/>
                <a:ea typeface="Calibri"/>
                <a:cs typeface="Calibri"/>
                <a:sym typeface="Calibri"/>
              </a:rPr>
              <a:t>.</a:t>
            </a:r>
            <a:r>
              <a:rPr lang="en" sz="3200" b="0" i="0" u="none" strike="noStrike" cap="none" baseline="0" dirty="0">
                <a:solidFill>
                  <a:schemeClr val="dk1"/>
                </a:solidFill>
                <a:latin typeface="Calibri"/>
                <a:ea typeface="Calibri"/>
                <a:cs typeface="Calibri"/>
                <a:sym typeface="Calibri"/>
              </a:rPr>
              <a:t> </a:t>
            </a:r>
          </a:p>
          <a:p>
            <a:pPr marL="0" marR="0" lvl="0" indent="0" algn="ctr" rtl="0">
              <a:spcBef>
                <a:spcPts val="640"/>
              </a:spcBef>
              <a:spcAft>
                <a:spcPts val="0"/>
              </a:spcAft>
              <a:buClr>
                <a:schemeClr val="dk1"/>
              </a:buClr>
              <a:buSzPct val="25000"/>
              <a:buFont typeface="Calibri"/>
              <a:buNone/>
            </a:pPr>
            <a:r>
              <a:rPr lang="en" sz="3200" b="1" i="0" u="none" strike="noStrike" cap="none" baseline="0" dirty="0">
                <a:solidFill>
                  <a:schemeClr val="dk1"/>
                </a:solidFill>
                <a:latin typeface="Calibri"/>
                <a:ea typeface="Calibri"/>
                <a:cs typeface="Calibri"/>
                <a:sym typeface="Calibri"/>
              </a:rPr>
              <a:t>Ex:  frog</a:t>
            </a:r>
          </a:p>
          <a:p>
            <a:pPr marL="0" marR="0" lvl="0" indent="0" algn="l" rtl="0">
              <a:spcBef>
                <a:spcPts val="640"/>
              </a:spcBef>
              <a:spcAft>
                <a:spcPts val="0"/>
              </a:spcAft>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p:txBody>
      </p:sp>
      <p:pic>
        <p:nvPicPr>
          <p:cNvPr id="194" name="Shape 194"/>
          <p:cNvPicPr preferRelativeResize="0"/>
          <p:nvPr/>
        </p:nvPicPr>
        <p:blipFill rotWithShape="1">
          <a:blip r:embed="rId4">
            <a:alphaModFix/>
          </a:blip>
          <a:srcRect/>
          <a:stretch/>
        </p:blipFill>
        <p:spPr>
          <a:xfrm>
            <a:off x="4876800" y="2286000"/>
            <a:ext cx="3657600" cy="2511599"/>
          </a:xfrm>
          <a:prstGeom prst="rect">
            <a:avLst/>
          </a:prstGeom>
          <a:noFill/>
          <a:ln>
            <a:noFill/>
          </a:ln>
        </p:spPr>
      </p:pic>
      <p:sp>
        <p:nvSpPr>
          <p:cNvPr id="195" name="Shape 195"/>
          <p:cNvSpPr txBox="1"/>
          <p:nvPr/>
        </p:nvSpPr>
        <p:spPr>
          <a:xfrm>
            <a:off x="152400" y="6553200"/>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2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273267" y="457200"/>
            <a:ext cx="8610599" cy="18288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Calibri"/>
              <a:buNone/>
            </a:pPr>
            <a:r>
              <a:rPr lang="en" sz="3200" b="1" i="0" u="sng" strike="noStrike" cap="none" baseline="0">
                <a:solidFill>
                  <a:schemeClr val="dk1"/>
                </a:solidFill>
                <a:latin typeface="Calibri"/>
                <a:ea typeface="Calibri"/>
                <a:cs typeface="Calibri"/>
                <a:sym typeface="Calibri"/>
              </a:rPr>
              <a:t>Population</a:t>
            </a:r>
            <a:r>
              <a:rPr lang="en" sz="3200" b="0" i="0" u="none" strike="noStrike" cap="none" baseline="0">
                <a:solidFill>
                  <a:schemeClr val="dk1"/>
                </a:solidFill>
                <a:latin typeface="Calibri"/>
                <a:ea typeface="Calibri"/>
                <a:cs typeface="Calibri"/>
                <a:sym typeface="Calibri"/>
              </a:rPr>
              <a:t>: A group of </a:t>
            </a:r>
            <a:r>
              <a:rPr lang="en" sz="3200" b="1" i="0" u="sng" strike="noStrike" cap="none" baseline="0">
                <a:solidFill>
                  <a:schemeClr val="dk1"/>
                </a:solidFill>
                <a:latin typeface="Calibri"/>
                <a:ea typeface="Calibri"/>
                <a:cs typeface="Calibri"/>
                <a:sym typeface="Calibri"/>
              </a:rPr>
              <a:t>interbreeding</a:t>
            </a:r>
            <a:r>
              <a:rPr lang="en" sz="3200" b="1" i="0" u="none" strike="noStrike" cap="none" baseline="0">
                <a:solidFill>
                  <a:schemeClr val="dk1"/>
                </a:solidFill>
                <a:latin typeface="Calibri"/>
                <a:ea typeface="Calibri"/>
                <a:cs typeface="Calibri"/>
                <a:sym typeface="Calibri"/>
              </a:rPr>
              <a:t> </a:t>
            </a:r>
            <a:r>
              <a:rPr lang="en" sz="3200" b="0" i="0" u="none" strike="noStrike" cap="none" baseline="0">
                <a:solidFill>
                  <a:schemeClr val="dk1"/>
                </a:solidFill>
                <a:latin typeface="Calibri"/>
                <a:ea typeface="Calibri"/>
                <a:cs typeface="Calibri"/>
                <a:sym typeface="Calibri"/>
              </a:rPr>
              <a:t>organisms (</a:t>
            </a:r>
            <a:r>
              <a:rPr lang="en" sz="3200" b="1" i="0" u="sng" strike="noStrike" cap="none" baseline="0">
                <a:solidFill>
                  <a:schemeClr val="dk1"/>
                </a:solidFill>
                <a:latin typeface="Calibri"/>
                <a:ea typeface="Calibri"/>
                <a:cs typeface="Calibri"/>
                <a:sym typeface="Calibri"/>
              </a:rPr>
              <a:t>species</a:t>
            </a:r>
            <a:r>
              <a:rPr lang="en" sz="3200" b="0" i="0" u="none" strike="noStrike" cap="none" baseline="0">
                <a:solidFill>
                  <a:schemeClr val="dk1"/>
                </a:solidFill>
                <a:latin typeface="Calibri"/>
                <a:ea typeface="Calibri"/>
                <a:cs typeface="Calibri"/>
                <a:sym typeface="Calibri"/>
              </a:rPr>
              <a:t>) living in the same area</a:t>
            </a:r>
          </a:p>
          <a:p>
            <a:pPr marL="342900" marR="0" lvl="0" indent="-342900" algn="ctr" rtl="0">
              <a:spcBef>
                <a:spcPts val="520"/>
              </a:spcBef>
              <a:spcAft>
                <a:spcPts val="0"/>
              </a:spcAft>
              <a:buClr>
                <a:schemeClr val="dk1"/>
              </a:buClr>
              <a:buSzPct val="25000"/>
              <a:buFont typeface="Calibri"/>
              <a:buNone/>
            </a:pPr>
            <a:r>
              <a:rPr lang="en" sz="2600" b="1" i="0" u="none" strike="noStrike" cap="none" baseline="0">
                <a:solidFill>
                  <a:schemeClr val="dk1"/>
                </a:solidFill>
                <a:latin typeface="Calibri"/>
                <a:ea typeface="Calibri"/>
                <a:cs typeface="Calibri"/>
                <a:sym typeface="Calibri"/>
              </a:rPr>
              <a:t>Ex: All of the frogs living in a pond behind your neighborhood</a:t>
            </a:r>
          </a:p>
        </p:txBody>
      </p:sp>
      <p:pic>
        <p:nvPicPr>
          <p:cNvPr id="201" name="Shape 201"/>
          <p:cNvPicPr preferRelativeResize="0"/>
          <p:nvPr/>
        </p:nvPicPr>
        <p:blipFill rotWithShape="1">
          <a:blip r:embed="rId3">
            <a:alphaModFix/>
          </a:blip>
          <a:srcRect/>
          <a:stretch/>
        </p:blipFill>
        <p:spPr>
          <a:xfrm rot="435134">
            <a:off x="5677266" y="2995433"/>
            <a:ext cx="2915927" cy="2002335"/>
          </a:xfrm>
          <a:prstGeom prst="rect">
            <a:avLst/>
          </a:prstGeom>
          <a:noFill/>
          <a:ln>
            <a:noFill/>
          </a:ln>
        </p:spPr>
      </p:pic>
      <p:pic>
        <p:nvPicPr>
          <p:cNvPr id="202" name="Shape 202"/>
          <p:cNvPicPr preferRelativeResize="0"/>
          <p:nvPr/>
        </p:nvPicPr>
        <p:blipFill rotWithShape="1">
          <a:blip r:embed="rId4">
            <a:alphaModFix/>
          </a:blip>
          <a:srcRect/>
          <a:stretch/>
        </p:blipFill>
        <p:spPr>
          <a:xfrm rot="-837524">
            <a:off x="457185" y="2467905"/>
            <a:ext cx="3657610" cy="3389268"/>
          </a:xfrm>
          <a:prstGeom prst="rect">
            <a:avLst/>
          </a:prstGeom>
          <a:noFill/>
          <a:ln>
            <a:noFill/>
          </a:ln>
        </p:spPr>
      </p:pic>
      <p:pic>
        <p:nvPicPr>
          <p:cNvPr id="203" name="Shape 203"/>
          <p:cNvPicPr preferRelativeResize="0"/>
          <p:nvPr/>
        </p:nvPicPr>
        <p:blipFill rotWithShape="1">
          <a:blip r:embed="rId5">
            <a:alphaModFix/>
          </a:blip>
          <a:srcRect/>
          <a:stretch/>
        </p:blipFill>
        <p:spPr>
          <a:xfrm rot="1074819" flipH="1">
            <a:off x="4068448" y="4301198"/>
            <a:ext cx="2022866" cy="1999527"/>
          </a:xfrm>
          <a:prstGeom prst="rect">
            <a:avLst/>
          </a:prstGeom>
          <a:noFill/>
          <a:ln>
            <a:noFill/>
          </a:ln>
        </p:spPr>
      </p:pic>
      <p:pic>
        <p:nvPicPr>
          <p:cNvPr id="204" name="Shape 204"/>
          <p:cNvPicPr preferRelativeResize="0"/>
          <p:nvPr/>
        </p:nvPicPr>
        <p:blipFill rotWithShape="1">
          <a:blip r:embed="rId6">
            <a:alphaModFix/>
          </a:blip>
          <a:srcRect/>
          <a:stretch/>
        </p:blipFill>
        <p:spPr>
          <a:xfrm rot="-674333" flipH="1">
            <a:off x="3803758" y="2482270"/>
            <a:ext cx="2182656" cy="1712859"/>
          </a:xfrm>
          <a:prstGeom prst="rect">
            <a:avLst/>
          </a:prstGeom>
          <a:noFill/>
          <a:ln>
            <a:noFill/>
          </a:ln>
        </p:spPr>
      </p:pic>
      <p:sp>
        <p:nvSpPr>
          <p:cNvPr id="205" name="Shape 205"/>
          <p:cNvSpPr txBox="1"/>
          <p:nvPr/>
        </p:nvSpPr>
        <p:spPr>
          <a:xfrm>
            <a:off x="152400" y="6553200"/>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2000"/>
                                        <p:tgtEl>
                                          <p:spTgt spid="204"/>
                                        </p:tgtEl>
                                      </p:cBhvr>
                                    </p:animEffect>
                                  </p:childTnLst>
                                </p:cTn>
                              </p:par>
                              <p:par>
                                <p:cTn id="8" presetID="10" presetClass="entr" presetSubtype="0"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2000"/>
                                        <p:tgtEl>
                                          <p:spTgt spid="202"/>
                                        </p:tgtEl>
                                      </p:cBhvr>
                                    </p:animEffect>
                                  </p:childTnLst>
                                </p:cTn>
                              </p:par>
                              <p:par>
                                <p:cTn id="11" presetID="10" presetClass="entr" presetSubtype="0" fill="hold" nodeType="withEffect">
                                  <p:stCondLst>
                                    <p:cond delay="0"/>
                                  </p:stCondLst>
                                  <p:childTnLst>
                                    <p:set>
                                      <p:cBhvr>
                                        <p:cTn id="12" dur="1" fill="hold">
                                          <p:stCondLst>
                                            <p:cond delay="0"/>
                                          </p:stCondLst>
                                        </p:cTn>
                                        <p:tgtEl>
                                          <p:spTgt spid="203"/>
                                        </p:tgtEl>
                                        <p:attrNameLst>
                                          <p:attrName>style.visibility</p:attrName>
                                        </p:attrNameLst>
                                      </p:cBhvr>
                                      <p:to>
                                        <p:strVal val="visible"/>
                                      </p:to>
                                    </p:set>
                                    <p:animEffect transition="in" filter="fade">
                                      <p:cBhvr>
                                        <p:cTn id="13" dur="2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412531" y="152400"/>
            <a:ext cx="8305799" cy="1447800"/>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chemeClr val="dk1"/>
              </a:buClr>
              <a:buSzPct val="25000"/>
              <a:buFont typeface="Calibri"/>
              <a:buNone/>
            </a:pPr>
            <a:r>
              <a:rPr lang="en" sz="2800" b="1" i="0" u="sng" strike="noStrike" cap="none" baseline="0">
                <a:solidFill>
                  <a:schemeClr val="dk1"/>
                </a:solidFill>
                <a:latin typeface="Calibri"/>
                <a:ea typeface="Calibri"/>
                <a:cs typeface="Calibri"/>
                <a:sym typeface="Calibri"/>
              </a:rPr>
              <a:t>Community</a:t>
            </a:r>
            <a:r>
              <a:rPr lang="en" sz="2800" b="1" i="0" u="none" strike="noStrike" cap="none" baseline="0">
                <a:solidFill>
                  <a:schemeClr val="dk1"/>
                </a:solidFill>
                <a:latin typeface="Calibri"/>
                <a:ea typeface="Calibri"/>
                <a:cs typeface="Calibri"/>
                <a:sym typeface="Calibri"/>
              </a:rPr>
              <a:t>:</a:t>
            </a:r>
            <a:r>
              <a:rPr lang="en" sz="2800" b="0" i="0" u="none" strike="noStrike" cap="none" baseline="0">
                <a:solidFill>
                  <a:schemeClr val="dk1"/>
                </a:solidFill>
                <a:latin typeface="Calibri"/>
                <a:ea typeface="Calibri"/>
                <a:cs typeface="Calibri"/>
                <a:sym typeface="Calibri"/>
              </a:rPr>
              <a:t> all the </a:t>
            </a:r>
            <a:r>
              <a:rPr lang="en" sz="2800" b="1" i="0" u="sng" strike="noStrike" cap="none" baseline="0">
                <a:solidFill>
                  <a:schemeClr val="dk1"/>
                </a:solidFill>
                <a:latin typeface="Calibri"/>
                <a:ea typeface="Calibri"/>
                <a:cs typeface="Calibri"/>
                <a:sym typeface="Calibri"/>
              </a:rPr>
              <a:t>populations</a:t>
            </a:r>
            <a:r>
              <a:rPr lang="en" sz="2800" b="1" i="0" u="none" strike="noStrike" cap="none" baseline="0">
                <a:solidFill>
                  <a:schemeClr val="dk1"/>
                </a:solidFill>
                <a:latin typeface="Calibri"/>
                <a:ea typeface="Calibri"/>
                <a:cs typeface="Calibri"/>
                <a:sym typeface="Calibri"/>
              </a:rPr>
              <a:t> </a:t>
            </a:r>
            <a:r>
              <a:rPr lang="en" sz="2800" b="0" i="0" u="none" strike="noStrike" cap="none" baseline="0">
                <a:solidFill>
                  <a:schemeClr val="dk1"/>
                </a:solidFill>
                <a:latin typeface="Calibri"/>
                <a:ea typeface="Calibri"/>
                <a:cs typeface="Calibri"/>
                <a:sym typeface="Calibri"/>
              </a:rPr>
              <a:t>in an ecosystem</a:t>
            </a:r>
          </a:p>
          <a:p>
            <a:pPr marL="342900" marR="0" lvl="0" indent="-342900" algn="ctr" rtl="0">
              <a:lnSpc>
                <a:spcPct val="90000"/>
              </a:lnSpc>
              <a:spcBef>
                <a:spcPts val="400"/>
              </a:spcBef>
              <a:spcAft>
                <a:spcPts val="0"/>
              </a:spcAft>
              <a:buClr>
                <a:schemeClr val="dk1"/>
              </a:buClr>
              <a:buSzPct val="25000"/>
              <a:buFont typeface="Calibri"/>
              <a:buNone/>
            </a:pPr>
            <a:r>
              <a:rPr lang="en" sz="2000" b="1" i="0" u="none" strike="noStrike" cap="none" baseline="0">
                <a:solidFill>
                  <a:schemeClr val="dk1"/>
                </a:solidFill>
                <a:latin typeface="Calibri"/>
                <a:ea typeface="Calibri"/>
                <a:cs typeface="Calibri"/>
                <a:sym typeface="Calibri"/>
              </a:rPr>
              <a:t>Ex:  All the frogs, insects, reptiles, birds, plants, mushrooms, bacteria, protists, mammals &amp; fish living in the pond behind your neighborhood</a:t>
            </a:r>
          </a:p>
        </p:txBody>
      </p:sp>
      <p:pic>
        <p:nvPicPr>
          <p:cNvPr id="211" name="Shape 211"/>
          <p:cNvPicPr preferRelativeResize="0"/>
          <p:nvPr/>
        </p:nvPicPr>
        <p:blipFill rotWithShape="1">
          <a:blip r:embed="rId3">
            <a:alphaModFix/>
          </a:blip>
          <a:srcRect/>
          <a:stretch/>
        </p:blipFill>
        <p:spPr>
          <a:xfrm>
            <a:off x="7232331" y="4537507"/>
            <a:ext cx="1378199" cy="691499"/>
          </a:xfrm>
          <a:prstGeom prst="rect">
            <a:avLst/>
          </a:prstGeom>
          <a:noFill/>
          <a:ln>
            <a:noFill/>
          </a:ln>
        </p:spPr>
      </p:pic>
      <p:grpSp>
        <p:nvGrpSpPr>
          <p:cNvPr id="212" name="Shape 212"/>
          <p:cNvGrpSpPr/>
          <p:nvPr/>
        </p:nvGrpSpPr>
        <p:grpSpPr>
          <a:xfrm>
            <a:off x="3395979" y="1239055"/>
            <a:ext cx="5374864" cy="3600697"/>
            <a:chOff x="102440" y="1687491"/>
            <a:chExt cx="8681739" cy="4941940"/>
          </a:xfrm>
        </p:grpSpPr>
        <p:pic>
          <p:nvPicPr>
            <p:cNvPr id="213" name="Shape 213"/>
            <p:cNvPicPr preferRelativeResize="0"/>
            <p:nvPr/>
          </p:nvPicPr>
          <p:blipFill rotWithShape="1">
            <a:blip r:embed="rId4">
              <a:alphaModFix/>
            </a:blip>
            <a:srcRect/>
            <a:stretch/>
          </p:blipFill>
          <p:spPr>
            <a:xfrm rot="435134">
              <a:off x="5753466" y="2995433"/>
              <a:ext cx="2915927" cy="2002335"/>
            </a:xfrm>
            <a:prstGeom prst="rect">
              <a:avLst/>
            </a:prstGeom>
            <a:noFill/>
            <a:ln>
              <a:noFill/>
            </a:ln>
          </p:spPr>
        </p:pic>
        <p:pic>
          <p:nvPicPr>
            <p:cNvPr id="214" name="Shape 214"/>
            <p:cNvPicPr preferRelativeResize="0"/>
            <p:nvPr/>
          </p:nvPicPr>
          <p:blipFill rotWithShape="1">
            <a:blip r:embed="rId5">
              <a:alphaModFix/>
            </a:blip>
            <a:srcRect/>
            <a:stretch/>
          </p:blipFill>
          <p:spPr>
            <a:xfrm rot="-837524">
              <a:off x="457185" y="2078607"/>
              <a:ext cx="3657610" cy="3389268"/>
            </a:xfrm>
            <a:prstGeom prst="rect">
              <a:avLst/>
            </a:prstGeom>
            <a:noFill/>
            <a:ln>
              <a:noFill/>
            </a:ln>
          </p:spPr>
        </p:pic>
        <p:pic>
          <p:nvPicPr>
            <p:cNvPr id="215" name="Shape 215"/>
            <p:cNvPicPr preferRelativeResize="0"/>
            <p:nvPr/>
          </p:nvPicPr>
          <p:blipFill rotWithShape="1">
            <a:blip r:embed="rId6">
              <a:alphaModFix/>
            </a:blip>
            <a:srcRect/>
            <a:stretch/>
          </p:blipFill>
          <p:spPr>
            <a:xfrm rot="1074819" flipH="1">
              <a:off x="4068448" y="4367268"/>
              <a:ext cx="2022866" cy="1999527"/>
            </a:xfrm>
            <a:prstGeom prst="rect">
              <a:avLst/>
            </a:prstGeom>
            <a:noFill/>
            <a:ln>
              <a:noFill/>
            </a:ln>
          </p:spPr>
        </p:pic>
        <p:pic>
          <p:nvPicPr>
            <p:cNvPr id="216" name="Shape 216"/>
            <p:cNvPicPr preferRelativeResize="0"/>
            <p:nvPr/>
          </p:nvPicPr>
          <p:blipFill rotWithShape="1">
            <a:blip r:embed="rId7">
              <a:alphaModFix/>
            </a:blip>
            <a:srcRect/>
            <a:stretch/>
          </p:blipFill>
          <p:spPr>
            <a:xfrm rot="-674333" flipH="1">
              <a:off x="3803758" y="2666978"/>
              <a:ext cx="2182656" cy="1712859"/>
            </a:xfrm>
            <a:prstGeom prst="rect">
              <a:avLst/>
            </a:prstGeom>
            <a:noFill/>
            <a:ln>
              <a:noFill/>
            </a:ln>
          </p:spPr>
        </p:pic>
      </p:grpSp>
      <p:pic>
        <p:nvPicPr>
          <p:cNvPr id="217" name="Shape 217"/>
          <p:cNvPicPr preferRelativeResize="0"/>
          <p:nvPr/>
        </p:nvPicPr>
        <p:blipFill rotWithShape="1">
          <a:blip r:embed="rId8">
            <a:alphaModFix/>
          </a:blip>
          <a:srcRect/>
          <a:stretch/>
        </p:blipFill>
        <p:spPr>
          <a:xfrm>
            <a:off x="7232331" y="5257800"/>
            <a:ext cx="1378199" cy="1088099"/>
          </a:xfrm>
          <a:prstGeom prst="rect">
            <a:avLst/>
          </a:prstGeom>
          <a:noFill/>
          <a:ln>
            <a:noFill/>
          </a:ln>
        </p:spPr>
      </p:pic>
      <p:pic>
        <p:nvPicPr>
          <p:cNvPr id="218" name="Shape 218"/>
          <p:cNvPicPr preferRelativeResize="0"/>
          <p:nvPr/>
        </p:nvPicPr>
        <p:blipFill rotWithShape="1">
          <a:blip r:embed="rId9">
            <a:alphaModFix/>
          </a:blip>
          <a:srcRect/>
          <a:stretch/>
        </p:blipFill>
        <p:spPr>
          <a:xfrm>
            <a:off x="3328457" y="3688258"/>
            <a:ext cx="2037000" cy="1340999"/>
          </a:xfrm>
          <a:prstGeom prst="rect">
            <a:avLst/>
          </a:prstGeom>
          <a:noFill/>
          <a:ln>
            <a:noFill/>
          </a:ln>
        </p:spPr>
      </p:pic>
      <p:pic>
        <p:nvPicPr>
          <p:cNvPr id="219" name="Shape 219"/>
          <p:cNvPicPr preferRelativeResize="0"/>
          <p:nvPr/>
        </p:nvPicPr>
        <p:blipFill rotWithShape="1">
          <a:blip r:embed="rId10">
            <a:alphaModFix/>
          </a:blip>
          <a:srcRect/>
          <a:stretch/>
        </p:blipFill>
        <p:spPr>
          <a:xfrm>
            <a:off x="3276600" y="5029200"/>
            <a:ext cx="2088600" cy="1371599"/>
          </a:xfrm>
          <a:prstGeom prst="rect">
            <a:avLst/>
          </a:prstGeom>
          <a:noFill/>
          <a:ln>
            <a:noFill/>
          </a:ln>
        </p:spPr>
      </p:pic>
      <p:pic>
        <p:nvPicPr>
          <p:cNvPr id="220" name="Shape 220"/>
          <p:cNvPicPr preferRelativeResize="0"/>
          <p:nvPr/>
        </p:nvPicPr>
        <p:blipFill rotWithShape="1">
          <a:blip r:embed="rId11">
            <a:alphaModFix/>
          </a:blip>
          <a:srcRect/>
          <a:stretch/>
        </p:blipFill>
        <p:spPr>
          <a:xfrm>
            <a:off x="228600" y="1524000"/>
            <a:ext cx="3080400" cy="4876799"/>
          </a:xfrm>
          <a:prstGeom prst="rect">
            <a:avLst/>
          </a:prstGeom>
          <a:noFill/>
          <a:ln>
            <a:noFill/>
          </a:ln>
        </p:spPr>
      </p:pic>
      <p:pic>
        <p:nvPicPr>
          <p:cNvPr id="221" name="Shape 221"/>
          <p:cNvPicPr preferRelativeResize="0"/>
          <p:nvPr/>
        </p:nvPicPr>
        <p:blipFill rotWithShape="1">
          <a:blip r:embed="rId12">
            <a:alphaModFix/>
          </a:blip>
          <a:srcRect/>
          <a:stretch/>
        </p:blipFill>
        <p:spPr>
          <a:xfrm>
            <a:off x="5486400" y="5257800"/>
            <a:ext cx="1629299" cy="1089299"/>
          </a:xfrm>
          <a:prstGeom prst="rect">
            <a:avLst/>
          </a:prstGeom>
          <a:noFill/>
          <a:ln>
            <a:noFill/>
          </a:ln>
        </p:spPr>
      </p:pic>
      <p:sp>
        <p:nvSpPr>
          <p:cNvPr id="222" name="Shape 222"/>
          <p:cNvSpPr txBox="1"/>
          <p:nvPr/>
        </p:nvSpPr>
        <p:spPr>
          <a:xfrm>
            <a:off x="152400" y="6553200"/>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pic>
        <p:nvPicPr>
          <p:cNvPr id="223" name="Shape 223"/>
          <p:cNvPicPr preferRelativeResize="0"/>
          <p:nvPr/>
        </p:nvPicPr>
        <p:blipFill rotWithShape="1">
          <a:blip r:embed="rId13">
            <a:alphaModFix/>
          </a:blip>
          <a:srcRect/>
          <a:stretch/>
        </p:blipFill>
        <p:spPr>
          <a:xfrm rot="5400000">
            <a:off x="5668199" y="4310607"/>
            <a:ext cx="711000" cy="1058999"/>
          </a:xfrm>
          <a:prstGeom prst="rect">
            <a:avLst/>
          </a:prstGeom>
          <a:noFill/>
          <a:ln>
            <a:noFill/>
          </a:ln>
        </p:spPr>
      </p:pic>
      <p:pic>
        <p:nvPicPr>
          <p:cNvPr id="224" name="Shape 224"/>
          <p:cNvPicPr preferRelativeResize="0"/>
          <p:nvPr/>
        </p:nvPicPr>
        <p:blipFill rotWithShape="1">
          <a:blip r:embed="rId14">
            <a:alphaModFix/>
          </a:blip>
          <a:srcRect/>
          <a:stretch/>
        </p:blipFill>
        <p:spPr>
          <a:xfrm>
            <a:off x="6569607" y="4556635"/>
            <a:ext cx="696599" cy="6531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20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18"/>
                                        </p:tgtEl>
                                        <p:attrNameLst>
                                          <p:attrName>style.visibility</p:attrName>
                                        </p:attrNameLst>
                                      </p:cBhvr>
                                      <p:to>
                                        <p:strVal val="visible"/>
                                      </p:to>
                                    </p:set>
                                    <p:animEffect transition="in" filter="fade">
                                      <p:cBhvr>
                                        <p:cTn id="10" dur="2000"/>
                                        <p:tgtEl>
                                          <p:spTgt spid="218"/>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fade">
                                      <p:cBhvr>
                                        <p:cTn id="13" dur="2000"/>
                                        <p:tgtEl>
                                          <p:spTgt spid="211"/>
                                        </p:tgtEl>
                                      </p:cBhvr>
                                    </p:animEffect>
                                  </p:childTnLst>
                                </p:cTn>
                              </p:par>
                              <p:par>
                                <p:cTn id="14" presetID="10" presetClass="entr" presetSubtype="0" fill="hold"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fade">
                                      <p:cBhvr>
                                        <p:cTn id="16" dur="2000"/>
                                        <p:tgtEl>
                                          <p:spTgt spid="221"/>
                                        </p:tgtEl>
                                      </p:cBhvr>
                                    </p:animEffect>
                                  </p:childTnLst>
                                </p:cTn>
                              </p:par>
                              <p:par>
                                <p:cTn id="17" presetID="10" presetClass="entr" presetSubtype="0" fill="hold" nodeType="withEffect">
                                  <p:stCondLst>
                                    <p:cond delay="0"/>
                                  </p:stCondLst>
                                  <p:childTnLst>
                                    <p:set>
                                      <p:cBhvr>
                                        <p:cTn id="18" dur="1" fill="hold">
                                          <p:stCondLst>
                                            <p:cond delay="0"/>
                                          </p:stCondLst>
                                        </p:cTn>
                                        <p:tgtEl>
                                          <p:spTgt spid="219"/>
                                        </p:tgtEl>
                                        <p:attrNameLst>
                                          <p:attrName>style.visibility</p:attrName>
                                        </p:attrNameLst>
                                      </p:cBhvr>
                                      <p:to>
                                        <p:strVal val="visible"/>
                                      </p:to>
                                    </p:set>
                                    <p:animEffect transition="in" filter="fade">
                                      <p:cBhvr>
                                        <p:cTn id="19" dur="2000"/>
                                        <p:tgtEl>
                                          <p:spTgt spid="219"/>
                                        </p:tgtEl>
                                      </p:cBhvr>
                                    </p:animEffect>
                                  </p:childTnLst>
                                </p:cTn>
                              </p:par>
                              <p:par>
                                <p:cTn id="20" presetID="10" presetClass="entr" presetSubtype="0" fill="hold" nodeType="with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2000"/>
                                        <p:tgtEl>
                                          <p:spTgt spid="217"/>
                                        </p:tgtEl>
                                      </p:cBhvr>
                                    </p:animEffect>
                                  </p:childTnLst>
                                </p:cTn>
                              </p:par>
                              <p:par>
                                <p:cTn id="23" presetID="10" presetClass="entr" presetSubtype="0" fill="hold" nodeType="with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fade">
                                      <p:cBhvr>
                                        <p:cTn id="25" dur="2000"/>
                                        <p:tgtEl>
                                          <p:spTgt spid="224"/>
                                        </p:tgtEl>
                                      </p:cBhvr>
                                    </p:animEffect>
                                  </p:childTnLst>
                                </p:cTn>
                              </p:par>
                              <p:par>
                                <p:cTn id="26" presetID="10" presetClass="entr" presetSubtype="0" fill="hold" nodeType="withEffect">
                                  <p:stCondLst>
                                    <p:cond delay="0"/>
                                  </p:stCondLst>
                                  <p:childTnLst>
                                    <p:set>
                                      <p:cBhvr>
                                        <p:cTn id="27" dur="1" fill="hold">
                                          <p:stCondLst>
                                            <p:cond delay="0"/>
                                          </p:stCondLst>
                                        </p:cTn>
                                        <p:tgtEl>
                                          <p:spTgt spid="223"/>
                                        </p:tgtEl>
                                        <p:attrNameLst>
                                          <p:attrName>style.visibility</p:attrName>
                                        </p:attrNameLst>
                                      </p:cBhvr>
                                      <p:to>
                                        <p:strVal val="visible"/>
                                      </p:to>
                                    </p:set>
                                    <p:animEffect transition="in" filter="fade">
                                      <p:cBhvr>
                                        <p:cTn id="28"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p:cNvPicPr preferRelativeResize="0"/>
          <p:nvPr/>
        </p:nvPicPr>
        <p:blipFill rotWithShape="1">
          <a:blip r:embed="rId3">
            <a:alphaModFix/>
          </a:blip>
          <a:srcRect/>
          <a:stretch/>
        </p:blipFill>
        <p:spPr>
          <a:xfrm>
            <a:off x="273267" y="2138597"/>
            <a:ext cx="8642100" cy="4566900"/>
          </a:xfrm>
          <a:prstGeom prst="rect">
            <a:avLst/>
          </a:prstGeom>
          <a:noFill/>
          <a:ln>
            <a:noFill/>
          </a:ln>
        </p:spPr>
      </p:pic>
      <p:pic>
        <p:nvPicPr>
          <p:cNvPr id="230" name="Shape 230"/>
          <p:cNvPicPr preferRelativeResize="0"/>
          <p:nvPr/>
        </p:nvPicPr>
        <p:blipFill rotWithShape="1">
          <a:blip r:embed="rId4">
            <a:alphaModFix/>
          </a:blip>
          <a:srcRect/>
          <a:stretch/>
        </p:blipFill>
        <p:spPr>
          <a:xfrm>
            <a:off x="1865211" y="2302850"/>
            <a:ext cx="1057499" cy="754500"/>
          </a:xfrm>
          <a:prstGeom prst="rect">
            <a:avLst/>
          </a:prstGeom>
          <a:noFill/>
          <a:ln>
            <a:noFill/>
          </a:ln>
        </p:spPr>
      </p:pic>
      <p:grpSp>
        <p:nvGrpSpPr>
          <p:cNvPr id="231" name="Shape 231"/>
          <p:cNvGrpSpPr/>
          <p:nvPr/>
        </p:nvGrpSpPr>
        <p:grpSpPr>
          <a:xfrm>
            <a:off x="3495641" y="2055194"/>
            <a:ext cx="5029331" cy="2915744"/>
            <a:chOff x="102440" y="1687491"/>
            <a:chExt cx="8681739" cy="4941940"/>
          </a:xfrm>
        </p:grpSpPr>
        <p:pic>
          <p:nvPicPr>
            <p:cNvPr id="232" name="Shape 232"/>
            <p:cNvPicPr preferRelativeResize="0"/>
            <p:nvPr/>
          </p:nvPicPr>
          <p:blipFill rotWithShape="1">
            <a:blip r:embed="rId5">
              <a:alphaModFix/>
            </a:blip>
            <a:srcRect/>
            <a:stretch/>
          </p:blipFill>
          <p:spPr>
            <a:xfrm rot="435134">
              <a:off x="5753466" y="2995433"/>
              <a:ext cx="2915927" cy="2002335"/>
            </a:xfrm>
            <a:prstGeom prst="rect">
              <a:avLst/>
            </a:prstGeom>
            <a:noFill/>
            <a:ln>
              <a:noFill/>
            </a:ln>
          </p:spPr>
        </p:pic>
        <p:pic>
          <p:nvPicPr>
            <p:cNvPr id="233" name="Shape 233"/>
            <p:cNvPicPr preferRelativeResize="0"/>
            <p:nvPr/>
          </p:nvPicPr>
          <p:blipFill rotWithShape="1">
            <a:blip r:embed="rId6">
              <a:alphaModFix/>
            </a:blip>
            <a:srcRect/>
            <a:stretch/>
          </p:blipFill>
          <p:spPr>
            <a:xfrm rot="-837524">
              <a:off x="457185" y="2078607"/>
              <a:ext cx="3657610" cy="3389268"/>
            </a:xfrm>
            <a:prstGeom prst="rect">
              <a:avLst/>
            </a:prstGeom>
            <a:noFill/>
            <a:ln>
              <a:noFill/>
            </a:ln>
          </p:spPr>
        </p:pic>
        <p:pic>
          <p:nvPicPr>
            <p:cNvPr id="234" name="Shape 234"/>
            <p:cNvPicPr preferRelativeResize="0"/>
            <p:nvPr/>
          </p:nvPicPr>
          <p:blipFill rotWithShape="1">
            <a:blip r:embed="rId7">
              <a:alphaModFix/>
            </a:blip>
            <a:srcRect/>
            <a:stretch/>
          </p:blipFill>
          <p:spPr>
            <a:xfrm rot="1074819" flipH="1">
              <a:off x="4068448" y="4367268"/>
              <a:ext cx="2022866" cy="1999527"/>
            </a:xfrm>
            <a:prstGeom prst="rect">
              <a:avLst/>
            </a:prstGeom>
            <a:noFill/>
            <a:ln>
              <a:noFill/>
            </a:ln>
          </p:spPr>
        </p:pic>
        <p:pic>
          <p:nvPicPr>
            <p:cNvPr id="235" name="Shape 235"/>
            <p:cNvPicPr preferRelativeResize="0"/>
            <p:nvPr/>
          </p:nvPicPr>
          <p:blipFill rotWithShape="1">
            <a:blip r:embed="rId8">
              <a:alphaModFix/>
            </a:blip>
            <a:srcRect/>
            <a:stretch/>
          </p:blipFill>
          <p:spPr>
            <a:xfrm rot="-674333" flipH="1">
              <a:off x="3803758" y="2666978"/>
              <a:ext cx="2182656" cy="1712859"/>
            </a:xfrm>
            <a:prstGeom prst="rect">
              <a:avLst/>
            </a:prstGeom>
            <a:noFill/>
            <a:ln>
              <a:noFill/>
            </a:ln>
          </p:spPr>
        </p:pic>
      </p:grpSp>
      <p:pic>
        <p:nvPicPr>
          <p:cNvPr id="236" name="Shape 236"/>
          <p:cNvPicPr preferRelativeResize="0"/>
          <p:nvPr/>
        </p:nvPicPr>
        <p:blipFill rotWithShape="1">
          <a:blip r:embed="rId9">
            <a:alphaModFix/>
          </a:blip>
          <a:srcRect/>
          <a:stretch/>
        </p:blipFill>
        <p:spPr>
          <a:xfrm>
            <a:off x="7239000" y="5486400"/>
            <a:ext cx="1665899" cy="1179899"/>
          </a:xfrm>
          <a:prstGeom prst="rect">
            <a:avLst/>
          </a:prstGeom>
          <a:noFill/>
          <a:ln>
            <a:noFill/>
          </a:ln>
        </p:spPr>
      </p:pic>
      <p:pic>
        <p:nvPicPr>
          <p:cNvPr id="237" name="Shape 237"/>
          <p:cNvPicPr preferRelativeResize="0"/>
          <p:nvPr/>
        </p:nvPicPr>
        <p:blipFill rotWithShape="1">
          <a:blip r:embed="rId10">
            <a:alphaModFix/>
          </a:blip>
          <a:srcRect/>
          <a:stretch/>
        </p:blipFill>
        <p:spPr>
          <a:xfrm>
            <a:off x="3733800" y="4572000"/>
            <a:ext cx="1828800" cy="994800"/>
          </a:xfrm>
          <a:prstGeom prst="rect">
            <a:avLst/>
          </a:prstGeom>
          <a:noFill/>
          <a:ln>
            <a:noFill/>
          </a:ln>
        </p:spPr>
      </p:pic>
      <p:pic>
        <p:nvPicPr>
          <p:cNvPr id="238" name="Shape 238"/>
          <p:cNvPicPr preferRelativeResize="0"/>
          <p:nvPr/>
        </p:nvPicPr>
        <p:blipFill rotWithShape="1">
          <a:blip r:embed="rId11">
            <a:alphaModFix/>
          </a:blip>
          <a:srcRect/>
          <a:stretch/>
        </p:blipFill>
        <p:spPr>
          <a:xfrm>
            <a:off x="3709816" y="5538053"/>
            <a:ext cx="1852800" cy="1091399"/>
          </a:xfrm>
          <a:prstGeom prst="rect">
            <a:avLst/>
          </a:prstGeom>
          <a:noFill/>
          <a:ln>
            <a:noFill/>
          </a:ln>
        </p:spPr>
      </p:pic>
      <p:pic>
        <p:nvPicPr>
          <p:cNvPr id="239" name="Shape 239"/>
          <p:cNvPicPr preferRelativeResize="0"/>
          <p:nvPr/>
        </p:nvPicPr>
        <p:blipFill rotWithShape="1">
          <a:blip r:embed="rId12">
            <a:alphaModFix/>
          </a:blip>
          <a:srcRect/>
          <a:stretch/>
        </p:blipFill>
        <p:spPr>
          <a:xfrm>
            <a:off x="228600" y="3057277"/>
            <a:ext cx="2694300" cy="3648299"/>
          </a:xfrm>
          <a:prstGeom prst="rect">
            <a:avLst/>
          </a:prstGeom>
          <a:noFill/>
          <a:ln>
            <a:noFill/>
          </a:ln>
        </p:spPr>
      </p:pic>
      <p:pic>
        <p:nvPicPr>
          <p:cNvPr id="240" name="Shape 240"/>
          <p:cNvPicPr preferRelativeResize="0"/>
          <p:nvPr/>
        </p:nvPicPr>
        <p:blipFill rotWithShape="1">
          <a:blip r:embed="rId13">
            <a:alphaModFix/>
          </a:blip>
          <a:srcRect/>
          <a:stretch/>
        </p:blipFill>
        <p:spPr>
          <a:xfrm>
            <a:off x="5543448" y="5566864"/>
            <a:ext cx="1771800" cy="1062600"/>
          </a:xfrm>
          <a:prstGeom prst="rect">
            <a:avLst/>
          </a:prstGeom>
          <a:noFill/>
          <a:ln>
            <a:noFill/>
          </a:ln>
        </p:spPr>
      </p:pic>
      <p:sp>
        <p:nvSpPr>
          <p:cNvPr id="241" name="Shape 241"/>
          <p:cNvSpPr txBox="1">
            <a:spLocks noGrp="1"/>
          </p:cNvSpPr>
          <p:nvPr>
            <p:ph type="body" idx="1"/>
          </p:nvPr>
        </p:nvSpPr>
        <p:spPr>
          <a:xfrm>
            <a:off x="125445" y="107731"/>
            <a:ext cx="8881799" cy="19548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 sz="2300" b="1" i="0" u="sng" strike="noStrike" cap="none" baseline="0">
                <a:solidFill>
                  <a:schemeClr val="dk1"/>
                </a:solidFill>
                <a:latin typeface="Calibri"/>
                <a:ea typeface="Calibri"/>
                <a:cs typeface="Calibri"/>
                <a:sym typeface="Calibri"/>
              </a:rPr>
              <a:t>Ecosystem/Biome</a:t>
            </a:r>
            <a:r>
              <a:rPr lang="en" sz="2300" b="1" i="0" u="none" strike="noStrike" cap="none" baseline="0">
                <a:solidFill>
                  <a:schemeClr val="dk1"/>
                </a:solidFill>
                <a:latin typeface="Calibri"/>
                <a:ea typeface="Calibri"/>
                <a:cs typeface="Calibri"/>
                <a:sym typeface="Calibri"/>
              </a:rPr>
              <a:t> </a:t>
            </a:r>
            <a:r>
              <a:rPr lang="en" sz="2300" b="0" i="0" u="none" strike="noStrike" cap="none" baseline="0">
                <a:solidFill>
                  <a:schemeClr val="dk1"/>
                </a:solidFill>
                <a:latin typeface="Calibri"/>
                <a:ea typeface="Calibri"/>
                <a:cs typeface="Calibri"/>
                <a:sym typeface="Calibri"/>
              </a:rPr>
              <a:t>: Includes all the living (</a:t>
            </a:r>
            <a:r>
              <a:rPr lang="en" sz="2300" b="1" i="0" u="sng" strike="noStrike" cap="none" baseline="0">
                <a:solidFill>
                  <a:schemeClr val="hlink"/>
                </a:solidFill>
                <a:latin typeface="Calibri"/>
                <a:ea typeface="Calibri"/>
                <a:cs typeface="Calibri"/>
                <a:sym typeface="Calibri"/>
                <a:hlinkClick r:id="rId14"/>
              </a:rPr>
              <a:t>biotic</a:t>
            </a:r>
            <a:r>
              <a:rPr lang="en" sz="2300" b="0" i="0" u="none" strike="noStrike" cap="none" baseline="0">
                <a:solidFill>
                  <a:schemeClr val="dk1"/>
                </a:solidFill>
                <a:latin typeface="Calibri"/>
                <a:ea typeface="Calibri"/>
                <a:cs typeface="Calibri"/>
                <a:sym typeface="Calibri"/>
              </a:rPr>
              <a:t>) &amp; nonliving (</a:t>
            </a:r>
            <a:r>
              <a:rPr lang="en" sz="2300" b="1" i="0" u="sng" strike="noStrike" cap="none" baseline="0">
                <a:solidFill>
                  <a:schemeClr val="hlink"/>
                </a:solidFill>
                <a:latin typeface="Calibri"/>
                <a:ea typeface="Calibri"/>
                <a:cs typeface="Calibri"/>
                <a:sym typeface="Calibri"/>
                <a:hlinkClick r:id="rId15"/>
              </a:rPr>
              <a:t>abiotic</a:t>
            </a:r>
            <a:r>
              <a:rPr lang="en" sz="2300" b="0" i="0" u="none" strike="noStrike" cap="none" baseline="0">
                <a:solidFill>
                  <a:schemeClr val="dk1"/>
                </a:solidFill>
                <a:latin typeface="Calibri"/>
                <a:ea typeface="Calibri"/>
                <a:cs typeface="Calibri"/>
                <a:sym typeface="Calibri"/>
              </a:rPr>
              <a:t>) features of an environment.  There are several major types of ecosystems such as a rainforest, desert, tundra, deciduous forest, taiga, marine, etc.</a:t>
            </a:r>
          </a:p>
          <a:p>
            <a:pPr marL="0" marR="0" lvl="0" indent="0" algn="ctr" rtl="0">
              <a:lnSpc>
                <a:spcPct val="80000"/>
              </a:lnSpc>
              <a:spcBef>
                <a:spcPts val="400"/>
              </a:spcBef>
              <a:spcAft>
                <a:spcPts val="0"/>
              </a:spcAft>
              <a:buClr>
                <a:schemeClr val="dk1"/>
              </a:buClr>
              <a:buSzPct val="25000"/>
              <a:buFont typeface="Calibri"/>
              <a:buNone/>
            </a:pPr>
            <a:r>
              <a:rPr lang="en" sz="2000" b="1" i="0" u="none" strike="noStrike" cap="none" baseline="0">
                <a:solidFill>
                  <a:schemeClr val="dk1"/>
                </a:solidFill>
                <a:latin typeface="Calibri"/>
                <a:ea typeface="Calibri"/>
                <a:cs typeface="Calibri"/>
                <a:sym typeface="Calibri"/>
              </a:rPr>
              <a:t>Ex: All the frogs, insects, birds, reptiles, plants, mushrooms, bacteria, mammals &amp; fish along with water, soil, air, clouds, sunlight, and man-made materials in the pond behind your neighborhood</a:t>
            </a:r>
          </a:p>
        </p:txBody>
      </p:sp>
      <p:pic>
        <p:nvPicPr>
          <p:cNvPr id="242" name="Shape 242"/>
          <p:cNvPicPr preferRelativeResize="0"/>
          <p:nvPr/>
        </p:nvPicPr>
        <p:blipFill rotWithShape="1">
          <a:blip r:embed="rId16">
            <a:alphaModFix/>
          </a:blip>
          <a:srcRect/>
          <a:stretch/>
        </p:blipFill>
        <p:spPr>
          <a:xfrm>
            <a:off x="152400" y="2066925"/>
            <a:ext cx="1445999" cy="1438200"/>
          </a:xfrm>
          <a:prstGeom prst="rect">
            <a:avLst/>
          </a:prstGeom>
          <a:noFill/>
          <a:ln>
            <a:noFill/>
          </a:ln>
        </p:spPr>
      </p:pic>
      <p:pic>
        <p:nvPicPr>
          <p:cNvPr id="243" name="Shape 243"/>
          <p:cNvPicPr preferRelativeResize="0"/>
          <p:nvPr/>
        </p:nvPicPr>
        <p:blipFill rotWithShape="1">
          <a:blip r:embed="rId17">
            <a:alphaModFix/>
          </a:blip>
          <a:srcRect/>
          <a:stretch/>
        </p:blipFill>
        <p:spPr>
          <a:xfrm>
            <a:off x="7342528" y="3989728"/>
            <a:ext cx="1572899" cy="1572899"/>
          </a:xfrm>
          <a:prstGeom prst="rect">
            <a:avLst/>
          </a:prstGeom>
          <a:noFill/>
          <a:ln>
            <a:noFill/>
          </a:ln>
        </p:spPr>
      </p:pic>
      <p:pic>
        <p:nvPicPr>
          <p:cNvPr id="244" name="Shape 244"/>
          <p:cNvPicPr preferRelativeResize="0"/>
          <p:nvPr/>
        </p:nvPicPr>
        <p:blipFill rotWithShape="1">
          <a:blip r:embed="rId18">
            <a:alphaModFix/>
          </a:blip>
          <a:srcRect/>
          <a:stretch/>
        </p:blipFill>
        <p:spPr>
          <a:xfrm>
            <a:off x="2449373" y="4800600"/>
            <a:ext cx="1360500" cy="1733699"/>
          </a:xfrm>
          <a:prstGeom prst="rect">
            <a:avLst/>
          </a:prstGeom>
          <a:noFill/>
          <a:ln>
            <a:noFill/>
          </a:ln>
        </p:spPr>
      </p:pic>
      <p:pic>
        <p:nvPicPr>
          <p:cNvPr id="245" name="Shape 245"/>
          <p:cNvPicPr preferRelativeResize="0"/>
          <p:nvPr/>
        </p:nvPicPr>
        <p:blipFill rotWithShape="1">
          <a:blip r:embed="rId19">
            <a:alphaModFix/>
          </a:blip>
          <a:srcRect/>
          <a:stretch/>
        </p:blipFill>
        <p:spPr>
          <a:xfrm rot="5400000">
            <a:off x="5744399" y="4677528"/>
            <a:ext cx="711000" cy="1058999"/>
          </a:xfrm>
          <a:prstGeom prst="rect">
            <a:avLst/>
          </a:prstGeom>
          <a:noFill/>
          <a:ln>
            <a:noFill/>
          </a:ln>
        </p:spPr>
      </p:pic>
      <p:pic>
        <p:nvPicPr>
          <p:cNvPr id="246" name="Shape 246"/>
          <p:cNvPicPr preferRelativeResize="0"/>
          <p:nvPr/>
        </p:nvPicPr>
        <p:blipFill rotWithShape="1">
          <a:blip r:embed="rId20">
            <a:alphaModFix/>
          </a:blip>
          <a:srcRect/>
          <a:stretch/>
        </p:blipFill>
        <p:spPr>
          <a:xfrm>
            <a:off x="6618479" y="4884876"/>
            <a:ext cx="696599" cy="653100"/>
          </a:xfrm>
          <a:prstGeom prst="rect">
            <a:avLst/>
          </a:prstGeom>
          <a:noFill/>
          <a:ln>
            <a:noFill/>
          </a:ln>
        </p:spPr>
      </p:pic>
      <p:sp>
        <p:nvSpPr>
          <p:cNvPr id="247" name="Shape 247"/>
          <p:cNvSpPr txBox="1"/>
          <p:nvPr/>
        </p:nvSpPr>
        <p:spPr>
          <a:xfrm>
            <a:off x="152400" y="6553200"/>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2000"/>
                                        <p:tgtEl>
                                          <p:spTgt spid="242"/>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2000"/>
                                        <p:tgtEl>
                                          <p:spTgt spid="244"/>
                                        </p:tgtEl>
                                      </p:cBhvr>
                                    </p:animEffect>
                                  </p:childTnLst>
                                </p:cTn>
                              </p:par>
                              <p:par>
                                <p:cTn id="11" presetID="10" presetClass="entr" presetSubtype="0" fill="hold" nodeType="withEffect">
                                  <p:stCondLst>
                                    <p:cond delay="0"/>
                                  </p:stCondLst>
                                  <p:childTnLst>
                                    <p:set>
                                      <p:cBhvr>
                                        <p:cTn id="12" dur="1" fill="hold">
                                          <p:stCondLst>
                                            <p:cond delay="0"/>
                                          </p:stCondLst>
                                        </p:cTn>
                                        <p:tgtEl>
                                          <p:spTgt spid="230"/>
                                        </p:tgtEl>
                                        <p:attrNameLst>
                                          <p:attrName>style.visibility</p:attrName>
                                        </p:attrNameLst>
                                      </p:cBhvr>
                                      <p:to>
                                        <p:strVal val="visible"/>
                                      </p:to>
                                    </p:set>
                                    <p:animEffect transition="in" filter="fade">
                                      <p:cBhvr>
                                        <p:cTn id="13" dur="2000"/>
                                        <p:tgtEl>
                                          <p:spTgt spid="230"/>
                                        </p:tgtEl>
                                      </p:cBhvr>
                                    </p:animEffect>
                                  </p:childTnLst>
                                </p:cTn>
                              </p:par>
                              <p:par>
                                <p:cTn id="14" presetID="10" presetClass="entr" presetSubtype="0" fill="hold" nodeType="withEffect">
                                  <p:stCondLst>
                                    <p:cond delay="0"/>
                                  </p:stCondLst>
                                  <p:childTnLst>
                                    <p:set>
                                      <p:cBhvr>
                                        <p:cTn id="15" dur="1" fill="hold">
                                          <p:stCondLst>
                                            <p:cond delay="0"/>
                                          </p:stCondLst>
                                        </p:cTn>
                                        <p:tgtEl>
                                          <p:spTgt spid="229"/>
                                        </p:tgtEl>
                                        <p:attrNameLst>
                                          <p:attrName>style.visibility</p:attrName>
                                        </p:attrNameLst>
                                      </p:cBhvr>
                                      <p:to>
                                        <p:strVal val="visible"/>
                                      </p:to>
                                    </p:set>
                                    <p:animEffect transition="in" filter="fade">
                                      <p:cBhvr>
                                        <p:cTn id="16" dur="2000"/>
                                        <p:tgtEl>
                                          <p:spTgt spid="229"/>
                                        </p:tgtEl>
                                      </p:cBhvr>
                                    </p:animEffect>
                                  </p:childTnLst>
                                </p:cTn>
                              </p:par>
                              <p:par>
                                <p:cTn id="17" presetID="10" presetClass="entr" presetSubtype="0" fill="hold" nodeType="with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fade">
                                      <p:cBhvr>
                                        <p:cTn id="19" dur="2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1524000" y="381000"/>
            <a:ext cx="6019799" cy="10667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Calibri"/>
              <a:buNone/>
            </a:pPr>
            <a:r>
              <a:rPr lang="en" sz="3200" b="1" i="0" u="sng" strike="noStrike" cap="none" baseline="0">
                <a:solidFill>
                  <a:schemeClr val="dk1"/>
                </a:solidFill>
                <a:latin typeface="Calibri"/>
                <a:ea typeface="Calibri"/>
                <a:cs typeface="Calibri"/>
                <a:sym typeface="Calibri"/>
              </a:rPr>
              <a:t>Biosphere</a:t>
            </a:r>
            <a:r>
              <a:rPr lang="en" sz="3200" b="0" i="0" u="none" strike="noStrike" cap="none" baseline="0">
                <a:solidFill>
                  <a:schemeClr val="dk1"/>
                </a:solidFill>
                <a:latin typeface="Calibri"/>
                <a:ea typeface="Calibri"/>
                <a:cs typeface="Calibri"/>
                <a:sym typeface="Calibri"/>
              </a:rPr>
              <a:t>: every place on </a:t>
            </a:r>
            <a:r>
              <a:rPr lang="en" sz="3200" b="1" i="0" u="sng" strike="noStrike" cap="none" baseline="0">
                <a:solidFill>
                  <a:schemeClr val="dk1"/>
                </a:solidFill>
                <a:latin typeface="Calibri"/>
                <a:ea typeface="Calibri"/>
                <a:cs typeface="Calibri"/>
                <a:sym typeface="Calibri"/>
              </a:rPr>
              <a:t>Earth</a:t>
            </a:r>
            <a:r>
              <a:rPr lang="en" sz="3200" b="0" i="0" u="none" strike="noStrike" cap="none" baseline="0">
                <a:solidFill>
                  <a:schemeClr val="dk1"/>
                </a:solidFill>
                <a:latin typeface="Calibri"/>
                <a:ea typeface="Calibri"/>
                <a:cs typeface="Calibri"/>
                <a:sym typeface="Calibri"/>
              </a:rPr>
              <a:t> that can support </a:t>
            </a:r>
            <a:r>
              <a:rPr lang="en" sz="3200" b="1" i="0" u="sng" strike="noStrike" cap="none" baseline="0">
                <a:solidFill>
                  <a:schemeClr val="dk1"/>
                </a:solidFill>
                <a:latin typeface="Calibri"/>
                <a:ea typeface="Calibri"/>
                <a:cs typeface="Calibri"/>
                <a:sym typeface="Calibri"/>
              </a:rPr>
              <a:t>life</a:t>
            </a:r>
          </a:p>
        </p:txBody>
      </p:sp>
      <p:pic>
        <p:nvPicPr>
          <p:cNvPr id="253" name="Shape 253"/>
          <p:cNvPicPr preferRelativeResize="0"/>
          <p:nvPr/>
        </p:nvPicPr>
        <p:blipFill rotWithShape="1">
          <a:blip r:embed="rId3">
            <a:alphaModFix/>
          </a:blip>
          <a:srcRect/>
          <a:stretch/>
        </p:blipFill>
        <p:spPr>
          <a:xfrm>
            <a:off x="5924655" y="2286000"/>
            <a:ext cx="2990700" cy="2987999"/>
          </a:xfrm>
          <a:prstGeom prst="rect">
            <a:avLst/>
          </a:prstGeom>
          <a:noFill/>
          <a:ln>
            <a:noFill/>
          </a:ln>
        </p:spPr>
      </p:pic>
      <p:grpSp>
        <p:nvGrpSpPr>
          <p:cNvPr id="254" name="Shape 254"/>
          <p:cNvGrpSpPr/>
          <p:nvPr/>
        </p:nvGrpSpPr>
        <p:grpSpPr>
          <a:xfrm>
            <a:off x="76200" y="1512383"/>
            <a:ext cx="6705599" cy="4736099"/>
            <a:chOff x="-609600" y="1436183"/>
            <a:chExt cx="6705599" cy="4736099"/>
          </a:xfrm>
        </p:grpSpPr>
        <p:grpSp>
          <p:nvGrpSpPr>
            <p:cNvPr id="255" name="Shape 255"/>
            <p:cNvGrpSpPr/>
            <p:nvPr/>
          </p:nvGrpSpPr>
          <p:grpSpPr>
            <a:xfrm>
              <a:off x="-609600" y="1436183"/>
              <a:ext cx="6705599" cy="4736099"/>
              <a:chOff x="-609600" y="1436183"/>
              <a:chExt cx="6705599" cy="4736099"/>
            </a:xfrm>
          </p:grpSpPr>
          <p:sp>
            <p:nvSpPr>
              <p:cNvPr id="256" name="Shape 256"/>
              <p:cNvSpPr/>
              <p:nvPr/>
            </p:nvSpPr>
            <p:spPr>
              <a:xfrm>
                <a:off x="-609600" y="1436183"/>
                <a:ext cx="6705599" cy="4736099"/>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45999" y="135000"/>
                    </a:lnTo>
                  </a:path>
                </a:pathLst>
              </a:custGeom>
              <a:noFill/>
              <a:ln>
                <a:noFill/>
              </a:ln>
            </p:spPr>
            <p:txBody>
              <a:bodyPr lIns="91425" tIns="45700" rIns="91425" bIns="45700" anchor="ctr" anchorCtr="1">
                <a:noAutofit/>
              </a:bodyPr>
              <a:lstStyle/>
              <a:p>
                <a:pPr marL="114300" marR="0" lvl="1" indent="-114300" algn="l" rtl="0">
                  <a:lnSpc>
                    <a:spcPct val="75000"/>
                  </a:lnSpc>
                  <a:spcBef>
                    <a:spcPts val="0"/>
                  </a:spcBef>
                  <a:spcAft>
                    <a:spcPts val="0"/>
                  </a:spcAft>
                  <a:buClr>
                    <a:schemeClr val="lt1"/>
                  </a:buClr>
                  <a:buSzPct val="100000"/>
                  <a:buFont typeface="Arial"/>
                  <a:buChar char="•"/>
                </a:pPr>
                <a:r>
                  <a:rPr lang="en" sz="1800" b="1" i="0" u="none" strike="noStrike" cap="none" baseline="0">
                    <a:solidFill>
                      <a:schemeClr val="lt1"/>
                    </a:solidFill>
                    <a:latin typeface="Arial"/>
                    <a:ea typeface="Arial"/>
                    <a:cs typeface="Arial"/>
                    <a:sym typeface="Arial"/>
                  </a:rPr>
                  <a:t>Atmosphere</a:t>
                </a:r>
              </a:p>
              <a:p>
                <a:pPr marL="114300" marR="0" lvl="1" indent="-114300" algn="l" rtl="0">
                  <a:lnSpc>
                    <a:spcPct val="75000"/>
                  </a:lnSpc>
                  <a:spcBef>
                    <a:spcPts val="180"/>
                  </a:spcBef>
                  <a:spcAft>
                    <a:spcPts val="0"/>
                  </a:spcAft>
                  <a:buClr>
                    <a:schemeClr val="lt1"/>
                  </a:buClr>
                  <a:buSzPct val="100000"/>
                  <a:buFont typeface="Arial"/>
                  <a:buChar char="•"/>
                </a:pPr>
                <a:r>
                  <a:rPr lang="en" sz="1800" b="1" i="0" u="none" strike="noStrike" cap="none" baseline="0">
                    <a:solidFill>
                      <a:schemeClr val="lt1"/>
                    </a:solidFill>
                    <a:latin typeface="Arial"/>
                    <a:ea typeface="Arial"/>
                    <a:cs typeface="Arial"/>
                    <a:sym typeface="Arial"/>
                  </a:rPr>
                  <a:t>Lithosphere</a:t>
                </a:r>
              </a:p>
              <a:p>
                <a:pPr marL="114300" marR="0" lvl="1" indent="-114300" algn="l" rtl="0">
                  <a:lnSpc>
                    <a:spcPct val="75000"/>
                  </a:lnSpc>
                  <a:spcBef>
                    <a:spcPts val="180"/>
                  </a:spcBef>
                  <a:spcAft>
                    <a:spcPts val="180"/>
                  </a:spcAft>
                  <a:buClr>
                    <a:schemeClr val="lt1"/>
                  </a:buClr>
                  <a:buSzPct val="100000"/>
                  <a:buFont typeface="Arial"/>
                  <a:buChar char="•"/>
                </a:pPr>
                <a:r>
                  <a:rPr lang="en" sz="1800" b="1" i="0" u="none" strike="noStrike" cap="none" baseline="0">
                    <a:solidFill>
                      <a:schemeClr val="lt1"/>
                    </a:solidFill>
                    <a:latin typeface="Arial"/>
                    <a:ea typeface="Arial"/>
                    <a:cs typeface="Arial"/>
                    <a:sym typeface="Arial"/>
                  </a:rPr>
                  <a:t>Hydrosphere</a:t>
                </a:r>
              </a:p>
            </p:txBody>
          </p:sp>
          <p:sp>
            <p:nvSpPr>
              <p:cNvPr id="257" name="Shape 257"/>
              <p:cNvSpPr/>
              <p:nvPr/>
            </p:nvSpPr>
            <p:spPr>
              <a:xfrm>
                <a:off x="1600200" y="2749698"/>
                <a:ext cx="2312099" cy="2050800"/>
              </a:xfrm>
              <a:prstGeom prst="ellipse">
                <a:avLst/>
              </a:prstGeom>
              <a:solidFill>
                <a:schemeClr val="accent1"/>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lnSpc>
                    <a:spcPct val="90000"/>
                  </a:lnSpc>
                  <a:spcBef>
                    <a:spcPts val="0"/>
                  </a:spcBef>
                  <a:spcAft>
                    <a:spcPts val="0"/>
                  </a:spcAft>
                  <a:buNone/>
                </a:pPr>
                <a:endParaRPr sz="2800" b="0" i="0" u="none" strike="noStrike" cap="none" baseline="0">
                  <a:solidFill>
                    <a:schemeClr val="dk1"/>
                  </a:solidFill>
                  <a:latin typeface="Arial"/>
                  <a:ea typeface="Arial"/>
                  <a:cs typeface="Arial"/>
                  <a:sym typeface="Arial"/>
                </a:endParaRPr>
              </a:p>
            </p:txBody>
          </p:sp>
        </p:grpSp>
        <p:sp>
          <p:nvSpPr>
            <p:cNvPr id="258" name="Shape 258"/>
            <p:cNvSpPr txBox="1"/>
            <p:nvPr/>
          </p:nvSpPr>
          <p:spPr>
            <a:xfrm>
              <a:off x="1676400" y="3352800"/>
              <a:ext cx="2159700" cy="78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500" b="1" i="0" u="none" strike="noStrike" cap="none" baseline="0">
                  <a:solidFill>
                    <a:schemeClr val="lt1"/>
                  </a:solidFill>
                  <a:latin typeface="Arial"/>
                  <a:ea typeface="Arial"/>
                  <a:cs typeface="Arial"/>
                  <a:sym typeface="Arial"/>
                </a:rPr>
                <a:t>Atmosphere = air</a:t>
              </a:r>
            </a:p>
            <a:p>
              <a:pPr marL="0" marR="0" lvl="0" indent="0" algn="ctr" rtl="0">
                <a:spcBef>
                  <a:spcPts val="0"/>
                </a:spcBef>
                <a:spcAft>
                  <a:spcPts val="0"/>
                </a:spcAft>
                <a:buSzPct val="25000"/>
                <a:buNone/>
              </a:pPr>
              <a:r>
                <a:rPr lang="en" sz="1500" b="1" i="0" u="none" strike="noStrike" cap="none" baseline="0">
                  <a:solidFill>
                    <a:schemeClr val="lt1"/>
                  </a:solidFill>
                  <a:latin typeface="Arial"/>
                  <a:ea typeface="Arial"/>
                  <a:cs typeface="Arial"/>
                  <a:sym typeface="Arial"/>
                </a:rPr>
                <a:t>Hydrosphere = water</a:t>
              </a:r>
            </a:p>
            <a:p>
              <a:pPr marL="0" marR="0" lvl="0" indent="0" algn="ctr" rtl="0">
                <a:spcBef>
                  <a:spcPts val="0"/>
                </a:spcBef>
                <a:spcAft>
                  <a:spcPts val="0"/>
                </a:spcAft>
                <a:buSzPct val="25000"/>
                <a:buNone/>
              </a:pPr>
              <a:r>
                <a:rPr lang="en" sz="1500" b="1" i="0" u="none" strike="noStrike" cap="none" baseline="0">
                  <a:solidFill>
                    <a:schemeClr val="lt1"/>
                  </a:solidFill>
                  <a:latin typeface="Arial"/>
                  <a:ea typeface="Arial"/>
                  <a:cs typeface="Arial"/>
                  <a:sym typeface="Arial"/>
                </a:rPr>
                <a:t>Lithosphere = land</a:t>
              </a:r>
            </a:p>
          </p:txBody>
        </p:sp>
      </p:grpSp>
      <p:sp>
        <p:nvSpPr>
          <p:cNvPr id="259" name="Shape 259"/>
          <p:cNvSpPr txBox="1"/>
          <p:nvPr/>
        </p:nvSpPr>
        <p:spPr>
          <a:xfrm>
            <a:off x="152400" y="6553200"/>
            <a:ext cx="1904999" cy="30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0" i="0" u="none" strike="noStrike" cap="none" baseline="0">
                <a:solidFill>
                  <a:srgbClr val="7F7F7F"/>
                </a:solidFill>
                <a:latin typeface="Calibri"/>
                <a:ea typeface="Calibri"/>
                <a:cs typeface="Calibri"/>
                <a:sym typeface="Calibri"/>
              </a:rPr>
              <a:t>© Getting Nerdy, LLC</a:t>
            </a:r>
          </a:p>
        </p:txBody>
      </p:sp>
    </p:spTree>
  </p:cSld>
  <p:clrMapOvr>
    <a:masterClrMapping/>
  </p:clrMapOvr>
  <p:transition spd="slow">
    <p:push/>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597</Words>
  <Application>Microsoft Office PowerPoint</Application>
  <PresentationFormat>On-screen Show (4:3)</PresentationFormat>
  <Paragraphs>78</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simple-light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Adkins</dc:creator>
  <cp:lastModifiedBy>Ellen Adkins</cp:lastModifiedBy>
  <cp:revision>6</cp:revision>
  <dcterms:modified xsi:type="dcterms:W3CDTF">2019-02-26T16:35:25Z</dcterms:modified>
</cp:coreProperties>
</file>