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84942" autoAdjust="0"/>
  </p:normalViewPr>
  <p:slideViewPr>
    <p:cSldViewPr snapToGrid="0">
      <p:cViewPr varScale="1">
        <p:scale>
          <a:sx n="78" d="100"/>
          <a:sy n="78"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6D628-44EB-4EF7-871B-38F9232DB09C}"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4FBF6-2A7D-4B1B-8C04-0A924FFE2813}" type="slidenum">
              <a:rPr lang="en-US" smtClean="0"/>
              <a:t>‹#›</a:t>
            </a:fld>
            <a:endParaRPr lang="en-US"/>
          </a:p>
        </p:txBody>
      </p:sp>
    </p:spTree>
    <p:extLst>
      <p:ext uri="{BB962C8B-B14F-4D97-AF65-F5344CB8AC3E}">
        <p14:creationId xmlns:p14="http://schemas.microsoft.com/office/powerpoint/2010/main" val="135493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9917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C4FBF6-2A7D-4B1B-8C04-0A924FFE2813}" type="slidenum">
              <a:rPr lang="en-US" smtClean="0"/>
              <a:t>13</a:t>
            </a:fld>
            <a:endParaRPr lang="en-US"/>
          </a:p>
        </p:txBody>
      </p:sp>
    </p:spTree>
    <p:extLst>
      <p:ext uri="{BB962C8B-B14F-4D97-AF65-F5344CB8AC3E}">
        <p14:creationId xmlns:p14="http://schemas.microsoft.com/office/powerpoint/2010/main" val="398491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5170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1965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3014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FBF6-2A7D-4B1B-8C04-0A924FFE2813}" type="slidenum">
              <a:rPr lang="en-US" smtClean="0"/>
              <a:t>5</a:t>
            </a:fld>
            <a:endParaRPr lang="en-US"/>
          </a:p>
        </p:txBody>
      </p:sp>
    </p:spTree>
    <p:extLst>
      <p:ext uri="{BB962C8B-B14F-4D97-AF65-F5344CB8AC3E}">
        <p14:creationId xmlns:p14="http://schemas.microsoft.com/office/powerpoint/2010/main" val="64759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4389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8373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4788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D1B4-19F0-433D-A93C-83A0062C796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1060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69C58-1CA9-4733-8A64-FAE08438B12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222824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69C58-1CA9-4733-8A64-FAE08438B12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135516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69C58-1CA9-4733-8A64-FAE08438B12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318321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69C58-1CA9-4733-8A64-FAE08438B12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131513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69C58-1CA9-4733-8A64-FAE08438B12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180563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69C58-1CA9-4733-8A64-FAE08438B12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331414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69C58-1CA9-4733-8A64-FAE08438B123}"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221595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69C58-1CA9-4733-8A64-FAE08438B123}"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4246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69C58-1CA9-4733-8A64-FAE08438B123}"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429033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69C58-1CA9-4733-8A64-FAE08438B12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232755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69C58-1CA9-4733-8A64-FAE08438B12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79A5D-0E34-4CFF-8554-FF4737F1044B}" type="slidenum">
              <a:rPr lang="en-US" smtClean="0"/>
              <a:t>‹#›</a:t>
            </a:fld>
            <a:endParaRPr lang="en-US"/>
          </a:p>
        </p:txBody>
      </p:sp>
    </p:spTree>
    <p:extLst>
      <p:ext uri="{BB962C8B-B14F-4D97-AF65-F5344CB8AC3E}">
        <p14:creationId xmlns:p14="http://schemas.microsoft.com/office/powerpoint/2010/main" val="415965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69C58-1CA9-4733-8A64-FAE08438B123}"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79A5D-0E34-4CFF-8554-FF4737F1044B}" type="slidenum">
              <a:rPr lang="en-US" smtClean="0"/>
              <a:t>‹#›</a:t>
            </a:fld>
            <a:endParaRPr lang="en-US"/>
          </a:p>
        </p:txBody>
      </p:sp>
    </p:spTree>
    <p:extLst>
      <p:ext uri="{BB962C8B-B14F-4D97-AF65-F5344CB8AC3E}">
        <p14:creationId xmlns:p14="http://schemas.microsoft.com/office/powerpoint/2010/main" val="322284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7753296"/>
              </p:ext>
            </p:extLst>
          </p:nvPr>
        </p:nvGraphicFramePr>
        <p:xfrm>
          <a:off x="383058" y="160637"/>
          <a:ext cx="11602995" cy="15396604"/>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2/20/19----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Vocabulary due Thursday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Table of Contents on page 61 for Unit 7 &amp; Unit 10</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Page 63 and 64 Unit 10 Lesson 1 Vocabulary….get grade in Focus and get sticker</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Page 65 Unit 10 Lesson 2</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Your planner will be signed if you are not working in class on this.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Work on these for the remainder of class. </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1:</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a:t>
                      </a:r>
                      <a:r>
                        <a:rPr lang="en-US" sz="1800" b="1" u="none" baseline="0">
                          <a:solidFill>
                            <a:srgbClr val="FF0000"/>
                          </a:solidFill>
                        </a:rPr>
                        <a:t>food chain</a:t>
                      </a:r>
                      <a:endParaRPr lang="en-US" sz="1800" b="1" u="none" baseline="0" dirty="0">
                        <a:solidFill>
                          <a:srgbClr val="FF0000"/>
                        </a:solidFill>
                      </a:endParaRP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164731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6672935"/>
              </p:ext>
            </p:extLst>
          </p:nvPr>
        </p:nvGraphicFramePr>
        <p:xfrm>
          <a:off x="333487" y="0"/>
          <a:ext cx="10757647" cy="4151208"/>
        </p:xfrm>
        <a:graphic>
          <a:graphicData uri="http://schemas.openxmlformats.org/drawingml/2006/table">
            <a:tbl>
              <a:tblPr firstRow="1" bandRow="1">
                <a:tableStyleId>{5C22544A-7EE6-4342-B048-85BDC9FD1C3A}</a:tableStyleId>
              </a:tblPr>
              <a:tblGrid>
                <a:gridCol w="1247886">
                  <a:extLst>
                    <a:ext uri="{9D8B030D-6E8A-4147-A177-3AD203B41FA5}">
                      <a16:colId xmlns:a16="http://schemas.microsoft.com/office/drawing/2014/main" xmlns="" val="20000"/>
                    </a:ext>
                  </a:extLst>
                </a:gridCol>
                <a:gridCol w="1983703">
                  <a:extLst>
                    <a:ext uri="{9D8B030D-6E8A-4147-A177-3AD203B41FA5}">
                      <a16:colId xmlns:a16="http://schemas.microsoft.com/office/drawing/2014/main" xmlns="" val="20001"/>
                    </a:ext>
                  </a:extLst>
                </a:gridCol>
                <a:gridCol w="6248454">
                  <a:extLst>
                    <a:ext uri="{9D8B030D-6E8A-4147-A177-3AD203B41FA5}">
                      <a16:colId xmlns:a16="http://schemas.microsoft.com/office/drawing/2014/main" xmlns="" val="20002"/>
                    </a:ext>
                  </a:extLst>
                </a:gridCol>
                <a:gridCol w="1277604">
                  <a:extLst>
                    <a:ext uri="{9D8B030D-6E8A-4147-A177-3AD203B41FA5}">
                      <a16:colId xmlns:a16="http://schemas.microsoft.com/office/drawing/2014/main" xmlns="" val="20003"/>
                    </a:ext>
                  </a:extLst>
                </a:gridCol>
              </a:tblGrid>
              <a:tr h="531582">
                <a:tc>
                  <a:txBody>
                    <a:bodyPr/>
                    <a:lstStyle/>
                    <a:p>
                      <a:r>
                        <a:rPr lang="en-US" sz="3600" dirty="0"/>
                        <a:t>Date</a:t>
                      </a:r>
                    </a:p>
                  </a:txBody>
                  <a:tcPr/>
                </a:tc>
                <a:tc>
                  <a:txBody>
                    <a:bodyPr/>
                    <a:lstStyle/>
                    <a:p>
                      <a:r>
                        <a:rPr lang="en-US" sz="3600" dirty="0"/>
                        <a:t>Standard</a:t>
                      </a:r>
                    </a:p>
                  </a:txBody>
                  <a:tcPr/>
                </a:tc>
                <a:tc>
                  <a:txBody>
                    <a:bodyPr/>
                    <a:lstStyle/>
                    <a:p>
                      <a:r>
                        <a:rPr lang="en-US" sz="3600" dirty="0"/>
                        <a:t>Topic ----- UNIT</a:t>
                      </a:r>
                      <a:r>
                        <a:rPr lang="en-US" sz="3600" baseline="0" dirty="0"/>
                        <a:t> 5</a:t>
                      </a:r>
                      <a:endParaRPr lang="en-US" sz="3600" dirty="0"/>
                    </a:p>
                  </a:txBody>
                  <a:tcPr/>
                </a:tc>
                <a:tc>
                  <a:txBody>
                    <a:bodyPr/>
                    <a:lstStyle/>
                    <a:p>
                      <a:r>
                        <a:rPr lang="en-US" sz="3600" dirty="0"/>
                        <a:t>Page</a:t>
                      </a:r>
                    </a:p>
                  </a:txBody>
                  <a:tcPr/>
                </a:tc>
                <a:extLst>
                  <a:ext uri="{0D108BD9-81ED-4DB2-BD59-A6C34878D82A}">
                    <a16:rowId xmlns:a16="http://schemas.microsoft.com/office/drawing/2014/main" xmlns="" val="10000"/>
                  </a:ext>
                </a:extLst>
              </a:tr>
              <a:tr h="438891">
                <a:tc>
                  <a:txBody>
                    <a:bodyPr/>
                    <a:lstStyle/>
                    <a:p>
                      <a:r>
                        <a:rPr lang="en-US" sz="2000" b="1" dirty="0"/>
                        <a:t>1/8/19</a:t>
                      </a:r>
                    </a:p>
                  </a:txBody>
                  <a:tcPr/>
                </a:tc>
                <a:tc>
                  <a:txBody>
                    <a:bodyPr/>
                    <a:lstStyle/>
                    <a:p>
                      <a:r>
                        <a:rPr lang="en-US" sz="2000" b="1" dirty="0"/>
                        <a:t>**** (7 * total)</a:t>
                      </a:r>
                    </a:p>
                  </a:txBody>
                  <a:tcPr/>
                </a:tc>
                <a:tc>
                  <a:txBody>
                    <a:bodyPr/>
                    <a:lstStyle/>
                    <a:p>
                      <a:r>
                        <a:rPr lang="en-US" sz="2000" b="1" dirty="0"/>
                        <a:t>TOC</a:t>
                      </a:r>
                      <a:r>
                        <a:rPr lang="en-US" sz="2000" b="1" baseline="0" dirty="0"/>
                        <a:t> --- Table of Contents </a:t>
                      </a:r>
                      <a:endParaRPr lang="en-US" sz="2000" b="1" dirty="0"/>
                    </a:p>
                  </a:txBody>
                  <a:tcPr/>
                </a:tc>
                <a:tc>
                  <a:txBody>
                    <a:bodyPr/>
                    <a:lstStyle/>
                    <a:p>
                      <a:r>
                        <a:rPr lang="en-US" b="1" dirty="0"/>
                        <a:t>51</a:t>
                      </a:r>
                    </a:p>
                  </a:txBody>
                  <a:tcPr/>
                </a:tc>
                <a:extLst>
                  <a:ext uri="{0D108BD9-81ED-4DB2-BD59-A6C34878D82A}">
                    <a16:rowId xmlns:a16="http://schemas.microsoft.com/office/drawing/2014/main" xmlns="" val="10001"/>
                  </a:ext>
                </a:extLst>
              </a:tr>
              <a:tr h="438891">
                <a:tc>
                  <a:txBody>
                    <a:bodyPr/>
                    <a:lstStyle/>
                    <a:p>
                      <a:r>
                        <a:rPr lang="en-US" b="1" dirty="0"/>
                        <a:t>1/8/19</a:t>
                      </a:r>
                    </a:p>
                  </a:txBody>
                  <a:tcPr/>
                </a:tc>
                <a:tc>
                  <a:txBody>
                    <a:bodyPr/>
                    <a:lstStyle/>
                    <a:p>
                      <a:endParaRPr lang="en-US" b="1" dirty="0"/>
                    </a:p>
                  </a:txBody>
                  <a:tcPr/>
                </a:tc>
                <a:tc>
                  <a:txBody>
                    <a:bodyPr/>
                    <a:lstStyle/>
                    <a:p>
                      <a:r>
                        <a:rPr lang="en-US" b="1" dirty="0"/>
                        <a:t>Unit 5 Vocabulary Sheet (Green)</a:t>
                      </a:r>
                    </a:p>
                  </a:txBody>
                  <a:tcPr/>
                </a:tc>
                <a:tc>
                  <a:txBody>
                    <a:bodyPr/>
                    <a:lstStyle/>
                    <a:p>
                      <a:r>
                        <a:rPr lang="en-US" b="1" dirty="0"/>
                        <a:t>52</a:t>
                      </a:r>
                    </a:p>
                  </a:txBody>
                  <a:tcPr/>
                </a:tc>
                <a:extLst>
                  <a:ext uri="{0D108BD9-81ED-4DB2-BD59-A6C34878D82A}">
                    <a16:rowId xmlns:a16="http://schemas.microsoft.com/office/drawing/2014/main" xmlns="" val="10002"/>
                  </a:ext>
                </a:extLst>
              </a:tr>
              <a:tr h="438891">
                <a:tc>
                  <a:txBody>
                    <a:bodyPr/>
                    <a:lstStyle/>
                    <a:p>
                      <a:r>
                        <a:rPr lang="en-US" b="1" dirty="0"/>
                        <a:t>1/8/19</a:t>
                      </a:r>
                    </a:p>
                  </a:txBody>
                  <a:tcPr/>
                </a:tc>
                <a:tc>
                  <a:txBody>
                    <a:bodyPr/>
                    <a:lstStyle/>
                    <a:p>
                      <a:r>
                        <a:rPr lang="en-US" b="1" dirty="0"/>
                        <a:t>****</a:t>
                      </a:r>
                    </a:p>
                  </a:txBody>
                  <a:tcPr/>
                </a:tc>
                <a:tc>
                  <a:txBody>
                    <a:bodyPr/>
                    <a:lstStyle/>
                    <a:p>
                      <a:r>
                        <a:rPr lang="en-US" b="1" dirty="0"/>
                        <a:t>Unit 5 Lesson 1 Vocabulary</a:t>
                      </a:r>
                    </a:p>
                  </a:txBody>
                  <a:tcPr/>
                </a:tc>
                <a:tc>
                  <a:txBody>
                    <a:bodyPr/>
                    <a:lstStyle/>
                    <a:p>
                      <a:r>
                        <a:rPr lang="en-US" b="1" dirty="0"/>
                        <a:t>53</a:t>
                      </a:r>
                    </a:p>
                  </a:txBody>
                  <a:tcPr/>
                </a:tc>
                <a:extLst>
                  <a:ext uri="{0D108BD9-81ED-4DB2-BD59-A6C34878D82A}">
                    <a16:rowId xmlns:a16="http://schemas.microsoft.com/office/drawing/2014/main" xmlns="" val="10003"/>
                  </a:ext>
                </a:extLst>
              </a:tr>
              <a:tr h="438891">
                <a:tc>
                  <a:txBody>
                    <a:bodyPr/>
                    <a:lstStyle/>
                    <a:p>
                      <a:r>
                        <a:rPr lang="en-US" b="1" dirty="0"/>
                        <a:t>1/8/19</a:t>
                      </a:r>
                    </a:p>
                  </a:txBody>
                  <a:tcPr/>
                </a:tc>
                <a:tc>
                  <a:txBody>
                    <a:bodyPr/>
                    <a:lstStyle/>
                    <a:p>
                      <a:r>
                        <a:rPr lang="en-US" b="1" dirty="0"/>
                        <a:t>****</a:t>
                      </a:r>
                    </a:p>
                  </a:txBody>
                  <a:tcPr/>
                </a:tc>
                <a:tc>
                  <a:txBody>
                    <a:bodyPr/>
                    <a:lstStyle/>
                    <a:p>
                      <a:r>
                        <a:rPr lang="en-US" b="1" dirty="0"/>
                        <a:t>Unit 5 Lesson 2 Vocabulary</a:t>
                      </a:r>
                    </a:p>
                  </a:txBody>
                  <a:tcPr/>
                </a:tc>
                <a:tc>
                  <a:txBody>
                    <a:bodyPr/>
                    <a:lstStyle/>
                    <a:p>
                      <a:r>
                        <a:rPr lang="en-US" b="1" dirty="0"/>
                        <a:t>54</a:t>
                      </a:r>
                    </a:p>
                  </a:txBody>
                  <a:tcPr/>
                </a:tc>
                <a:extLst>
                  <a:ext uri="{0D108BD9-81ED-4DB2-BD59-A6C34878D82A}">
                    <a16:rowId xmlns:a16="http://schemas.microsoft.com/office/drawing/2014/main" xmlns="" val="10004"/>
                  </a:ext>
                </a:extLst>
              </a:tr>
              <a:tr h="438891">
                <a:tc>
                  <a:txBody>
                    <a:bodyPr/>
                    <a:lstStyle/>
                    <a:p>
                      <a:r>
                        <a:rPr lang="en-US" b="1" dirty="0"/>
                        <a:t>1/19/19</a:t>
                      </a:r>
                    </a:p>
                  </a:txBody>
                  <a:tcPr/>
                </a:tc>
                <a:tc>
                  <a:txBody>
                    <a:bodyPr/>
                    <a:lstStyle/>
                    <a:p>
                      <a:r>
                        <a:rPr lang="en-US" b="1" dirty="0"/>
                        <a:t>****</a:t>
                      </a:r>
                    </a:p>
                  </a:txBody>
                  <a:tcPr/>
                </a:tc>
                <a:tc>
                  <a:txBody>
                    <a:bodyPr/>
                    <a:lstStyle/>
                    <a:p>
                      <a:r>
                        <a:rPr lang="en-US" b="1" dirty="0"/>
                        <a:t>Waves Doodle Notes</a:t>
                      </a:r>
                    </a:p>
                  </a:txBody>
                  <a:tcPr/>
                </a:tc>
                <a:tc>
                  <a:txBody>
                    <a:bodyPr/>
                    <a:lstStyle/>
                    <a:p>
                      <a:r>
                        <a:rPr lang="en-US" b="1" dirty="0"/>
                        <a:t>55</a:t>
                      </a:r>
                    </a:p>
                  </a:txBody>
                  <a:tcPr/>
                </a:tc>
                <a:extLst>
                  <a:ext uri="{0D108BD9-81ED-4DB2-BD59-A6C34878D82A}">
                    <a16:rowId xmlns:a16="http://schemas.microsoft.com/office/drawing/2014/main" xmlns="" val="10005"/>
                  </a:ext>
                </a:extLst>
              </a:tr>
              <a:tr h="438891">
                <a:tc>
                  <a:txBody>
                    <a:bodyPr/>
                    <a:lstStyle/>
                    <a:p>
                      <a:r>
                        <a:rPr lang="en-US" b="1" dirty="0"/>
                        <a:t>1/20/19</a:t>
                      </a:r>
                    </a:p>
                  </a:txBody>
                  <a:tcPr/>
                </a:tc>
                <a:tc>
                  <a:txBody>
                    <a:bodyPr/>
                    <a:lstStyle/>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Unit 5 Lessons 3 &amp; 4 Vocabulary</a:t>
                      </a:r>
                      <a:r>
                        <a:rPr lang="en-US" b="1" baseline="0" dirty="0"/>
                        <a:t> Sheet (Orange)</a:t>
                      </a:r>
                      <a:endParaRPr lang="en-US" b="1" dirty="0"/>
                    </a:p>
                  </a:txBody>
                  <a:tcPr/>
                </a:tc>
                <a:tc>
                  <a:txBody>
                    <a:bodyPr/>
                    <a:lstStyle/>
                    <a:p>
                      <a:r>
                        <a:rPr lang="en-US" b="1" dirty="0"/>
                        <a:t>56</a:t>
                      </a:r>
                    </a:p>
                  </a:txBody>
                  <a:tcPr/>
                </a:tc>
                <a:extLst>
                  <a:ext uri="{0D108BD9-81ED-4DB2-BD59-A6C34878D82A}">
                    <a16:rowId xmlns:a16="http://schemas.microsoft.com/office/drawing/2014/main" xmlns="" val="10006"/>
                  </a:ext>
                </a:extLst>
              </a:tr>
              <a:tr h="438891">
                <a:tc>
                  <a:txBody>
                    <a:bodyPr/>
                    <a:lstStyle/>
                    <a:p>
                      <a:r>
                        <a:rPr lang="en-US" b="1" dirty="0"/>
                        <a:t>1/20/19</a:t>
                      </a:r>
                    </a:p>
                  </a:txBody>
                  <a:tcPr/>
                </a:tc>
                <a:tc>
                  <a:txBody>
                    <a:bodyPr/>
                    <a:lstStyle/>
                    <a:p>
                      <a:r>
                        <a:rPr lang="en-US" b="1" dirty="0"/>
                        <a:t>****</a:t>
                      </a:r>
                    </a:p>
                  </a:txBody>
                  <a:tcPr/>
                </a:tc>
                <a:tc>
                  <a:txBody>
                    <a:bodyPr/>
                    <a:lstStyle/>
                    <a:p>
                      <a:r>
                        <a:rPr lang="en-US" b="1" dirty="0"/>
                        <a:t>Unit</a:t>
                      </a:r>
                      <a:r>
                        <a:rPr lang="en-US" b="1" baseline="0" dirty="0"/>
                        <a:t> 5 Lesson 3 Vocab. Definitions</a:t>
                      </a:r>
                      <a:endParaRPr lang="en-US" b="1" dirty="0"/>
                    </a:p>
                  </a:txBody>
                  <a:tcPr/>
                </a:tc>
                <a:tc>
                  <a:txBody>
                    <a:bodyPr/>
                    <a:lstStyle/>
                    <a:p>
                      <a:r>
                        <a:rPr lang="en-US" b="1" dirty="0"/>
                        <a:t>57</a:t>
                      </a:r>
                    </a:p>
                  </a:txBody>
                  <a:tcPr/>
                </a:tc>
                <a:extLst>
                  <a:ext uri="{0D108BD9-81ED-4DB2-BD59-A6C34878D82A}">
                    <a16:rowId xmlns:a16="http://schemas.microsoft.com/office/drawing/2014/main" xmlns="" val="10007"/>
                  </a:ext>
                </a:extLst>
              </a:tr>
              <a:tr h="438891">
                <a:tc>
                  <a:txBody>
                    <a:bodyPr/>
                    <a:lstStyle/>
                    <a:p>
                      <a:endParaRPr lang="en-US" b="1"/>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18235759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77710191"/>
              </p:ext>
            </p:extLst>
          </p:nvPr>
        </p:nvGraphicFramePr>
        <p:xfrm>
          <a:off x="333487" y="3744589"/>
          <a:ext cx="10757648" cy="2988507"/>
        </p:xfrm>
        <a:graphic>
          <a:graphicData uri="http://schemas.openxmlformats.org/drawingml/2006/table">
            <a:tbl>
              <a:tblPr firstRow="1" bandRow="1">
                <a:tableStyleId>{5C22544A-7EE6-4342-B048-85BDC9FD1C3A}</a:tableStyleId>
              </a:tblPr>
              <a:tblGrid>
                <a:gridCol w="1194099">
                  <a:extLst>
                    <a:ext uri="{9D8B030D-6E8A-4147-A177-3AD203B41FA5}">
                      <a16:colId xmlns:a16="http://schemas.microsoft.com/office/drawing/2014/main" xmlns="" val="20000"/>
                    </a:ext>
                  </a:extLst>
                </a:gridCol>
                <a:gridCol w="1990165">
                  <a:extLst>
                    <a:ext uri="{9D8B030D-6E8A-4147-A177-3AD203B41FA5}">
                      <a16:colId xmlns:a16="http://schemas.microsoft.com/office/drawing/2014/main" xmlns="" val="20001"/>
                    </a:ext>
                  </a:extLst>
                </a:gridCol>
                <a:gridCol w="6293223">
                  <a:extLst>
                    <a:ext uri="{9D8B030D-6E8A-4147-A177-3AD203B41FA5}">
                      <a16:colId xmlns:a16="http://schemas.microsoft.com/office/drawing/2014/main" xmlns="" val="20002"/>
                    </a:ext>
                  </a:extLst>
                </a:gridCol>
                <a:gridCol w="1280161">
                  <a:extLst>
                    <a:ext uri="{9D8B030D-6E8A-4147-A177-3AD203B41FA5}">
                      <a16:colId xmlns:a16="http://schemas.microsoft.com/office/drawing/2014/main" xmlns="" val="20003"/>
                    </a:ext>
                  </a:extLst>
                </a:gridCol>
              </a:tblGrid>
              <a:tr h="370840">
                <a:tc>
                  <a:txBody>
                    <a:bodyPr/>
                    <a:lstStyle/>
                    <a:p>
                      <a:r>
                        <a:rPr lang="en-US" b="1" dirty="0">
                          <a:solidFill>
                            <a:schemeClr val="tx1"/>
                          </a:solidFill>
                        </a:rPr>
                        <a:t>1/20/19</a:t>
                      </a:r>
                    </a:p>
                  </a:txBody>
                  <a:tcPr/>
                </a:tc>
                <a:tc>
                  <a:txBody>
                    <a:bodyPr/>
                    <a:lstStyle/>
                    <a:p>
                      <a:r>
                        <a:rPr lang="en-US" b="1" dirty="0">
                          <a:solidFill>
                            <a:schemeClr val="tx1"/>
                          </a:solidFill>
                        </a:rPr>
                        <a:t>****</a:t>
                      </a:r>
                    </a:p>
                  </a:txBody>
                  <a:tcPr/>
                </a:tc>
                <a:tc>
                  <a:txBody>
                    <a:bodyPr/>
                    <a:lstStyle/>
                    <a:p>
                      <a:r>
                        <a:rPr lang="en-US" b="1" dirty="0"/>
                        <a:t>Unit 5 Lesson</a:t>
                      </a:r>
                      <a:r>
                        <a:rPr lang="en-US" b="1" baseline="0" dirty="0"/>
                        <a:t> 4 Vocab. Definitions</a:t>
                      </a:r>
                      <a:endParaRPr lang="en-US" b="1" dirty="0"/>
                    </a:p>
                  </a:txBody>
                  <a:tcPr/>
                </a:tc>
                <a:tc>
                  <a:txBody>
                    <a:bodyPr/>
                    <a:lstStyle/>
                    <a:p>
                      <a:r>
                        <a:rPr lang="en-US" b="1" dirty="0"/>
                        <a:t>58</a:t>
                      </a:r>
                    </a:p>
                  </a:txBody>
                  <a:tcPr/>
                </a:tc>
                <a:extLst>
                  <a:ext uri="{0D108BD9-81ED-4DB2-BD59-A6C34878D82A}">
                    <a16:rowId xmlns:a16="http://schemas.microsoft.com/office/drawing/2014/main" xmlns="" val="10000"/>
                  </a:ext>
                </a:extLst>
              </a:tr>
              <a:tr h="370840">
                <a:tc>
                  <a:txBody>
                    <a:bodyPr/>
                    <a:lstStyle/>
                    <a:p>
                      <a:r>
                        <a:rPr lang="en-US" b="1" dirty="0"/>
                        <a:t>1/21/19</a:t>
                      </a:r>
                    </a:p>
                  </a:txBody>
                  <a:tcPr/>
                </a:tc>
                <a:tc>
                  <a:txBody>
                    <a:bodyPr/>
                    <a:lstStyle/>
                    <a:p>
                      <a:r>
                        <a:rPr lang="en-US" b="1" dirty="0"/>
                        <a:t>****</a:t>
                      </a:r>
                    </a:p>
                  </a:txBody>
                  <a:tcPr/>
                </a:tc>
                <a:tc>
                  <a:txBody>
                    <a:bodyPr/>
                    <a:lstStyle/>
                    <a:p>
                      <a:r>
                        <a:rPr lang="en-US" b="1" dirty="0"/>
                        <a:t>Electromagnetic Spectrum</a:t>
                      </a:r>
                    </a:p>
                  </a:txBody>
                  <a:tcPr/>
                </a:tc>
                <a:tc>
                  <a:txBody>
                    <a:bodyPr/>
                    <a:lstStyle/>
                    <a:p>
                      <a:r>
                        <a:rPr lang="en-US" b="1" dirty="0"/>
                        <a:t>59</a:t>
                      </a:r>
                    </a:p>
                  </a:txBody>
                  <a:tcPr/>
                </a:tc>
                <a:extLst>
                  <a:ext uri="{0D108BD9-81ED-4DB2-BD59-A6C34878D82A}">
                    <a16:rowId xmlns:a16="http://schemas.microsoft.com/office/drawing/2014/main" xmlns="" val="10001"/>
                  </a:ext>
                </a:extLst>
              </a:tr>
              <a:tr h="370840">
                <a:tc>
                  <a:txBody>
                    <a:bodyPr/>
                    <a:lstStyle/>
                    <a:p>
                      <a:endParaRPr lang="en-US"/>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2"/>
                  </a:ext>
                </a:extLst>
              </a:tr>
              <a:tr h="392627">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3"/>
                  </a:ext>
                </a:extLst>
              </a:tr>
              <a:tr h="370840">
                <a:tc>
                  <a:txBody>
                    <a:bodyPr/>
                    <a:lstStyle/>
                    <a:p>
                      <a:endParaRPr lang="en-US" b="1"/>
                    </a:p>
                  </a:txBody>
                  <a:tcPr/>
                </a:tc>
                <a:tc>
                  <a:txBody>
                    <a:bodyPr/>
                    <a:lstStyle/>
                    <a:p>
                      <a:endParaRPr lang="en-US" b="1"/>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4"/>
                  </a:ext>
                </a:extLst>
              </a:tr>
              <a:tr h="370840">
                <a:tc>
                  <a:txBody>
                    <a:bodyPr/>
                    <a:lstStyle/>
                    <a:p>
                      <a:endParaRPr lang="en-US" b="1"/>
                    </a:p>
                  </a:txBody>
                  <a:tcPr/>
                </a:tc>
                <a:tc>
                  <a:txBody>
                    <a:bodyPr/>
                    <a:lstStyle/>
                    <a:p>
                      <a:endParaRPr lang="en-US" b="1"/>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5"/>
                  </a:ext>
                </a:extLst>
              </a:tr>
              <a:tr h="370840">
                <a:tc>
                  <a:txBody>
                    <a:bodyPr/>
                    <a:lstStyle/>
                    <a:p>
                      <a:endParaRPr lang="en-US" b="1"/>
                    </a:p>
                  </a:txBody>
                  <a:tcPr/>
                </a:tc>
                <a:tc>
                  <a:txBody>
                    <a:bodyPr/>
                    <a:lstStyle/>
                    <a:p>
                      <a:endParaRPr lang="en-US" b="1"/>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6"/>
                  </a:ext>
                </a:extLst>
              </a:tr>
              <a:tr h="370840">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56233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5955719"/>
              </p:ext>
            </p:extLst>
          </p:nvPr>
        </p:nvGraphicFramePr>
        <p:xfrm>
          <a:off x="333487" y="0"/>
          <a:ext cx="10757647" cy="4151208"/>
        </p:xfrm>
        <a:graphic>
          <a:graphicData uri="http://schemas.openxmlformats.org/drawingml/2006/table">
            <a:tbl>
              <a:tblPr firstRow="1" bandRow="1">
                <a:tableStyleId>{5C22544A-7EE6-4342-B048-85BDC9FD1C3A}</a:tableStyleId>
              </a:tblPr>
              <a:tblGrid>
                <a:gridCol w="1247886">
                  <a:extLst>
                    <a:ext uri="{9D8B030D-6E8A-4147-A177-3AD203B41FA5}">
                      <a16:colId xmlns:a16="http://schemas.microsoft.com/office/drawing/2014/main" xmlns="" val="20000"/>
                    </a:ext>
                  </a:extLst>
                </a:gridCol>
                <a:gridCol w="1983703">
                  <a:extLst>
                    <a:ext uri="{9D8B030D-6E8A-4147-A177-3AD203B41FA5}">
                      <a16:colId xmlns:a16="http://schemas.microsoft.com/office/drawing/2014/main" xmlns="" val="20001"/>
                    </a:ext>
                  </a:extLst>
                </a:gridCol>
                <a:gridCol w="6248454">
                  <a:extLst>
                    <a:ext uri="{9D8B030D-6E8A-4147-A177-3AD203B41FA5}">
                      <a16:colId xmlns:a16="http://schemas.microsoft.com/office/drawing/2014/main" xmlns="" val="20002"/>
                    </a:ext>
                  </a:extLst>
                </a:gridCol>
                <a:gridCol w="1277604">
                  <a:extLst>
                    <a:ext uri="{9D8B030D-6E8A-4147-A177-3AD203B41FA5}">
                      <a16:colId xmlns:a16="http://schemas.microsoft.com/office/drawing/2014/main" xmlns="" val="20003"/>
                    </a:ext>
                  </a:extLst>
                </a:gridCol>
              </a:tblGrid>
              <a:tr h="531582">
                <a:tc>
                  <a:txBody>
                    <a:bodyPr/>
                    <a:lstStyle/>
                    <a:p>
                      <a:r>
                        <a:rPr lang="en-US" sz="3600" dirty="0"/>
                        <a:t>Date</a:t>
                      </a:r>
                    </a:p>
                  </a:txBody>
                  <a:tcPr/>
                </a:tc>
                <a:tc>
                  <a:txBody>
                    <a:bodyPr/>
                    <a:lstStyle/>
                    <a:p>
                      <a:r>
                        <a:rPr lang="en-US" sz="3600" dirty="0"/>
                        <a:t>Standard</a:t>
                      </a:r>
                    </a:p>
                  </a:txBody>
                  <a:tcPr/>
                </a:tc>
                <a:tc>
                  <a:txBody>
                    <a:bodyPr/>
                    <a:lstStyle/>
                    <a:p>
                      <a:r>
                        <a:rPr lang="en-US" sz="3600" dirty="0"/>
                        <a:t>Topic ----- UNIT</a:t>
                      </a:r>
                      <a:r>
                        <a:rPr lang="en-US" sz="3600" baseline="0" dirty="0"/>
                        <a:t> 7 &amp; 10</a:t>
                      </a:r>
                      <a:endParaRPr lang="en-US" sz="3600" dirty="0"/>
                    </a:p>
                  </a:txBody>
                  <a:tcPr/>
                </a:tc>
                <a:tc>
                  <a:txBody>
                    <a:bodyPr/>
                    <a:lstStyle/>
                    <a:p>
                      <a:r>
                        <a:rPr lang="en-US" sz="3600" dirty="0"/>
                        <a:t>Page</a:t>
                      </a:r>
                    </a:p>
                  </a:txBody>
                  <a:tcPr/>
                </a:tc>
                <a:extLst>
                  <a:ext uri="{0D108BD9-81ED-4DB2-BD59-A6C34878D82A}">
                    <a16:rowId xmlns:a16="http://schemas.microsoft.com/office/drawing/2014/main" xmlns="" val="10000"/>
                  </a:ext>
                </a:extLst>
              </a:tr>
              <a:tr h="438891">
                <a:tc>
                  <a:txBody>
                    <a:bodyPr/>
                    <a:lstStyle/>
                    <a:p>
                      <a:r>
                        <a:rPr lang="en-US" b="1" dirty="0"/>
                        <a:t>2/5/19</a:t>
                      </a:r>
                    </a:p>
                  </a:txBody>
                  <a:tcPr/>
                </a:tc>
                <a:tc>
                  <a:txBody>
                    <a:bodyPr/>
                    <a:lstStyle/>
                    <a:p>
                      <a:r>
                        <a:rPr lang="en-US" sz="2000" b="1" dirty="0"/>
                        <a:t>** Later</a:t>
                      </a:r>
                    </a:p>
                  </a:txBody>
                  <a:tcPr/>
                </a:tc>
                <a:tc>
                  <a:txBody>
                    <a:bodyPr/>
                    <a:lstStyle/>
                    <a:p>
                      <a:r>
                        <a:rPr lang="en-US" sz="2000" b="1" dirty="0"/>
                        <a:t>TOC</a:t>
                      </a:r>
                      <a:r>
                        <a:rPr lang="en-US" sz="2000" b="1" baseline="0" dirty="0"/>
                        <a:t> --- Table of Contents </a:t>
                      </a:r>
                      <a:endParaRPr lang="en-US" sz="2000" b="1" dirty="0"/>
                    </a:p>
                  </a:txBody>
                  <a:tcPr/>
                </a:tc>
                <a:tc>
                  <a:txBody>
                    <a:bodyPr/>
                    <a:lstStyle/>
                    <a:p>
                      <a:r>
                        <a:rPr lang="en-US" b="1" dirty="0"/>
                        <a:t>61</a:t>
                      </a:r>
                    </a:p>
                  </a:txBody>
                  <a:tcPr/>
                </a:tc>
                <a:extLst>
                  <a:ext uri="{0D108BD9-81ED-4DB2-BD59-A6C34878D82A}">
                    <a16:rowId xmlns:a16="http://schemas.microsoft.com/office/drawing/2014/main" xmlns="" val="10001"/>
                  </a:ext>
                </a:extLst>
              </a:tr>
              <a:tr h="438891">
                <a:tc>
                  <a:txBody>
                    <a:bodyPr/>
                    <a:lstStyle/>
                    <a:p>
                      <a:r>
                        <a:rPr lang="en-US" b="1" dirty="0"/>
                        <a:t>2/5/19</a:t>
                      </a:r>
                    </a:p>
                  </a:txBody>
                  <a:tcPr/>
                </a:tc>
                <a:tc>
                  <a:txBody>
                    <a:bodyPr/>
                    <a:lstStyle/>
                    <a:p>
                      <a:r>
                        <a:rPr lang="en-US" b="1" dirty="0"/>
                        <a:t>**** (13 as of 3-4)</a:t>
                      </a:r>
                    </a:p>
                  </a:txBody>
                  <a:tcPr/>
                </a:tc>
                <a:tc>
                  <a:txBody>
                    <a:bodyPr/>
                    <a:lstStyle/>
                    <a:p>
                      <a:r>
                        <a:rPr lang="en-US" b="1" dirty="0"/>
                        <a:t>Unit 7 Vocabulary Definitions (9)</a:t>
                      </a:r>
                    </a:p>
                  </a:txBody>
                  <a:tcPr/>
                </a:tc>
                <a:tc>
                  <a:txBody>
                    <a:bodyPr/>
                    <a:lstStyle/>
                    <a:p>
                      <a:r>
                        <a:rPr lang="en-US" b="1" dirty="0"/>
                        <a:t>62</a:t>
                      </a:r>
                    </a:p>
                  </a:txBody>
                  <a:tcPr/>
                </a:tc>
                <a:extLst>
                  <a:ext uri="{0D108BD9-81ED-4DB2-BD59-A6C34878D82A}">
                    <a16:rowId xmlns:a16="http://schemas.microsoft.com/office/drawing/2014/main" xmlns="" val="10002"/>
                  </a:ext>
                </a:extLst>
              </a:tr>
              <a:tr h="438891">
                <a:tc>
                  <a:txBody>
                    <a:bodyPr/>
                    <a:lstStyle/>
                    <a:p>
                      <a:r>
                        <a:rPr lang="en-US" b="1" dirty="0"/>
                        <a:t>2/20/19</a:t>
                      </a:r>
                    </a:p>
                  </a:txBody>
                  <a:tcPr/>
                </a:tc>
                <a:tc>
                  <a:txBody>
                    <a:bodyPr/>
                    <a:lstStyle/>
                    <a:p>
                      <a:endParaRPr lang="en-US" b="1" dirty="0"/>
                    </a:p>
                  </a:txBody>
                  <a:tcPr/>
                </a:tc>
                <a:tc>
                  <a:txBody>
                    <a:bodyPr/>
                    <a:lstStyle/>
                    <a:p>
                      <a:r>
                        <a:rPr lang="en-US" b="1" dirty="0"/>
                        <a:t>Unit 10 Lesson 1 Vocabulary Sheet (green)</a:t>
                      </a:r>
                    </a:p>
                  </a:txBody>
                  <a:tcPr/>
                </a:tc>
                <a:tc>
                  <a:txBody>
                    <a:bodyPr/>
                    <a:lstStyle/>
                    <a:p>
                      <a:r>
                        <a:rPr lang="en-US" b="1" dirty="0"/>
                        <a:t>63</a:t>
                      </a:r>
                    </a:p>
                  </a:txBody>
                  <a:tcPr/>
                </a:tc>
                <a:extLst>
                  <a:ext uri="{0D108BD9-81ED-4DB2-BD59-A6C34878D82A}">
                    <a16:rowId xmlns:a16="http://schemas.microsoft.com/office/drawing/2014/main" xmlns="" val="10003"/>
                  </a:ext>
                </a:extLst>
              </a:tr>
              <a:tr h="438891">
                <a:tc>
                  <a:txBody>
                    <a:bodyPr/>
                    <a:lstStyle/>
                    <a:p>
                      <a:r>
                        <a:rPr lang="en-US" b="1" dirty="0"/>
                        <a:t>2/20/19</a:t>
                      </a:r>
                    </a:p>
                  </a:txBody>
                  <a:tcPr/>
                </a:tc>
                <a:tc>
                  <a:txBody>
                    <a:bodyPr/>
                    <a:lstStyle/>
                    <a:p>
                      <a:r>
                        <a:rPr lang="en-US" b="1" dirty="0"/>
                        <a:t>****</a:t>
                      </a:r>
                    </a:p>
                  </a:txBody>
                  <a:tcPr/>
                </a:tc>
                <a:tc>
                  <a:txBody>
                    <a:bodyPr/>
                    <a:lstStyle/>
                    <a:p>
                      <a:r>
                        <a:rPr lang="en-US" b="1" dirty="0"/>
                        <a:t>Unit 10 Lesson 1 Definitions </a:t>
                      </a:r>
                    </a:p>
                  </a:txBody>
                  <a:tcPr/>
                </a:tc>
                <a:tc>
                  <a:txBody>
                    <a:bodyPr/>
                    <a:lstStyle/>
                    <a:p>
                      <a:r>
                        <a:rPr lang="en-US" b="1" dirty="0"/>
                        <a:t>64</a:t>
                      </a:r>
                    </a:p>
                  </a:txBody>
                  <a:tcPr/>
                </a:tc>
                <a:extLst>
                  <a:ext uri="{0D108BD9-81ED-4DB2-BD59-A6C34878D82A}">
                    <a16:rowId xmlns:a16="http://schemas.microsoft.com/office/drawing/2014/main" xmlns="" val="10004"/>
                  </a:ext>
                </a:extLst>
              </a:tr>
              <a:tr h="438891">
                <a:tc>
                  <a:txBody>
                    <a:bodyPr/>
                    <a:lstStyle/>
                    <a:p>
                      <a:r>
                        <a:rPr lang="en-US" b="1" dirty="0"/>
                        <a:t>2/20/19</a:t>
                      </a:r>
                    </a:p>
                  </a:txBody>
                  <a:tcPr/>
                </a:tc>
                <a:tc>
                  <a:txBody>
                    <a:bodyPr/>
                    <a:lstStyle/>
                    <a:p>
                      <a:r>
                        <a:rPr lang="en-US" b="1" dirty="0"/>
                        <a:t>****</a:t>
                      </a:r>
                    </a:p>
                  </a:txBody>
                  <a:tcPr/>
                </a:tc>
                <a:tc>
                  <a:txBody>
                    <a:bodyPr/>
                    <a:lstStyle/>
                    <a:p>
                      <a:r>
                        <a:rPr lang="en-US" b="1" dirty="0"/>
                        <a:t>Unit 10 Lesson 1 Definitions</a:t>
                      </a:r>
                    </a:p>
                  </a:txBody>
                  <a:tcPr/>
                </a:tc>
                <a:tc>
                  <a:txBody>
                    <a:bodyPr/>
                    <a:lstStyle/>
                    <a:p>
                      <a:r>
                        <a:rPr lang="en-US" b="1" dirty="0"/>
                        <a:t>65</a:t>
                      </a:r>
                    </a:p>
                  </a:txBody>
                  <a:tcPr/>
                </a:tc>
                <a:extLst>
                  <a:ext uri="{0D108BD9-81ED-4DB2-BD59-A6C34878D82A}">
                    <a16:rowId xmlns:a16="http://schemas.microsoft.com/office/drawing/2014/main" xmlns="" val="10005"/>
                  </a:ext>
                </a:extLst>
              </a:tr>
              <a:tr h="438891">
                <a:tc>
                  <a:txBody>
                    <a:bodyPr/>
                    <a:lstStyle/>
                    <a:p>
                      <a:r>
                        <a:rPr lang="en-US" b="1" dirty="0"/>
                        <a:t>2/25/19</a:t>
                      </a:r>
                    </a:p>
                  </a:txBody>
                  <a:tcPr/>
                </a:tc>
                <a:tc>
                  <a:txBody>
                    <a:bodyPr/>
                    <a:lstStyle/>
                    <a:p>
                      <a:r>
                        <a:rPr lang="en-US" b="1" dirty="0"/>
                        <a:t>****</a:t>
                      </a:r>
                    </a:p>
                  </a:txBody>
                  <a:tcPr/>
                </a:tc>
                <a:tc>
                  <a:txBody>
                    <a:bodyPr/>
                    <a:lstStyle/>
                    <a:p>
                      <a:r>
                        <a:rPr lang="en-US" b="1" dirty="0"/>
                        <a:t>Bill</a:t>
                      </a:r>
                      <a:r>
                        <a:rPr lang="en-US" b="1" baseline="0" dirty="0"/>
                        <a:t> Nye Populations</a:t>
                      </a:r>
                      <a:endParaRPr lang="en-US" b="1" dirty="0"/>
                    </a:p>
                  </a:txBody>
                  <a:tcPr/>
                </a:tc>
                <a:tc>
                  <a:txBody>
                    <a:bodyPr/>
                    <a:lstStyle/>
                    <a:p>
                      <a:r>
                        <a:rPr lang="en-US" b="1" dirty="0"/>
                        <a:t>66</a:t>
                      </a:r>
                    </a:p>
                  </a:txBody>
                  <a:tcPr/>
                </a:tc>
                <a:extLst>
                  <a:ext uri="{0D108BD9-81ED-4DB2-BD59-A6C34878D82A}">
                    <a16:rowId xmlns:a16="http://schemas.microsoft.com/office/drawing/2014/main" xmlns="" val="10006"/>
                  </a:ext>
                </a:extLst>
              </a:tr>
              <a:tr h="438891">
                <a:tc>
                  <a:txBody>
                    <a:bodyPr/>
                    <a:lstStyle/>
                    <a:p>
                      <a:r>
                        <a:rPr lang="en-US" b="1" dirty="0"/>
                        <a:t>2/26/19</a:t>
                      </a:r>
                    </a:p>
                  </a:txBody>
                  <a:tcPr/>
                </a:tc>
                <a:tc>
                  <a:txBody>
                    <a:bodyPr/>
                    <a:lstStyle/>
                    <a:p>
                      <a:r>
                        <a:rPr lang="en-US" b="1" dirty="0"/>
                        <a:t>****</a:t>
                      </a:r>
                    </a:p>
                  </a:txBody>
                  <a:tcPr/>
                </a:tc>
                <a:tc>
                  <a:txBody>
                    <a:bodyPr/>
                    <a:lstStyle/>
                    <a:p>
                      <a:r>
                        <a:rPr lang="en-US" b="1" dirty="0"/>
                        <a:t>What’s in an Ecosystem? </a:t>
                      </a:r>
                      <a:r>
                        <a:rPr lang="en-US" b="1" dirty="0" err="1"/>
                        <a:t>Bellwork</a:t>
                      </a:r>
                      <a:endParaRPr lang="en-US" b="1" dirty="0"/>
                    </a:p>
                  </a:txBody>
                  <a:tcPr/>
                </a:tc>
                <a:tc>
                  <a:txBody>
                    <a:bodyPr/>
                    <a:lstStyle/>
                    <a:p>
                      <a:r>
                        <a:rPr lang="en-US" b="1" dirty="0"/>
                        <a:t>67</a:t>
                      </a:r>
                    </a:p>
                  </a:txBody>
                  <a:tcPr/>
                </a:tc>
                <a:extLst>
                  <a:ext uri="{0D108BD9-81ED-4DB2-BD59-A6C34878D82A}">
                    <a16:rowId xmlns:a16="http://schemas.microsoft.com/office/drawing/2014/main" xmlns="" val="10007"/>
                  </a:ext>
                </a:extLst>
              </a:tr>
              <a:tr h="438891">
                <a:tc>
                  <a:txBody>
                    <a:bodyPr/>
                    <a:lstStyle/>
                    <a:p>
                      <a:endParaRPr lang="en-US" b="0" dirty="0"/>
                    </a:p>
                  </a:txBody>
                  <a:tcPr/>
                </a:tc>
                <a:tc>
                  <a:txBody>
                    <a:bodyPr/>
                    <a:lstStyle/>
                    <a:p>
                      <a:endParaRPr lang="en-US" b="1"/>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18235759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70970995"/>
              </p:ext>
            </p:extLst>
          </p:nvPr>
        </p:nvGraphicFramePr>
        <p:xfrm>
          <a:off x="333487" y="3744589"/>
          <a:ext cx="10757648" cy="2988507"/>
        </p:xfrm>
        <a:graphic>
          <a:graphicData uri="http://schemas.openxmlformats.org/drawingml/2006/table">
            <a:tbl>
              <a:tblPr firstRow="1" bandRow="1">
                <a:tableStyleId>{5C22544A-7EE6-4342-B048-85BDC9FD1C3A}</a:tableStyleId>
              </a:tblPr>
              <a:tblGrid>
                <a:gridCol w="1194099">
                  <a:extLst>
                    <a:ext uri="{9D8B030D-6E8A-4147-A177-3AD203B41FA5}">
                      <a16:colId xmlns:a16="http://schemas.microsoft.com/office/drawing/2014/main" xmlns="" val="20000"/>
                    </a:ext>
                  </a:extLst>
                </a:gridCol>
                <a:gridCol w="1990165">
                  <a:extLst>
                    <a:ext uri="{9D8B030D-6E8A-4147-A177-3AD203B41FA5}">
                      <a16:colId xmlns:a16="http://schemas.microsoft.com/office/drawing/2014/main" xmlns="" val="20001"/>
                    </a:ext>
                  </a:extLst>
                </a:gridCol>
                <a:gridCol w="6293223">
                  <a:extLst>
                    <a:ext uri="{9D8B030D-6E8A-4147-A177-3AD203B41FA5}">
                      <a16:colId xmlns:a16="http://schemas.microsoft.com/office/drawing/2014/main" xmlns="" val="20002"/>
                    </a:ext>
                  </a:extLst>
                </a:gridCol>
                <a:gridCol w="1280161">
                  <a:extLst>
                    <a:ext uri="{9D8B030D-6E8A-4147-A177-3AD203B41FA5}">
                      <a16:colId xmlns:a16="http://schemas.microsoft.com/office/drawing/2014/main" xmlns="" val="20003"/>
                    </a:ext>
                  </a:extLst>
                </a:gridCol>
              </a:tblGrid>
              <a:tr h="370840">
                <a:tc>
                  <a:txBody>
                    <a:bodyPr/>
                    <a:lstStyle/>
                    <a:p>
                      <a:r>
                        <a:rPr lang="en-US" b="1" dirty="0">
                          <a:solidFill>
                            <a:schemeClr val="bg1"/>
                          </a:solidFill>
                        </a:rPr>
                        <a:t>2/26/19</a:t>
                      </a:r>
                    </a:p>
                  </a:txBody>
                  <a:tcPr/>
                </a:tc>
                <a:tc>
                  <a:txBody>
                    <a:bodyPr/>
                    <a:lstStyle/>
                    <a:p>
                      <a:r>
                        <a:rPr lang="en-US" b="1" dirty="0">
                          <a:solidFill>
                            <a:schemeClr val="bg1"/>
                          </a:solidFill>
                        </a:rPr>
                        <a:t>****</a:t>
                      </a:r>
                    </a:p>
                  </a:txBody>
                  <a:tcPr/>
                </a:tc>
                <a:tc>
                  <a:txBody>
                    <a:bodyPr/>
                    <a:lstStyle/>
                    <a:p>
                      <a:r>
                        <a:rPr lang="en-US" b="1" dirty="0">
                          <a:solidFill>
                            <a:schemeClr val="bg1"/>
                          </a:solidFill>
                        </a:rPr>
                        <a:t>What’s in an Ecosystem?</a:t>
                      </a:r>
                      <a:r>
                        <a:rPr lang="en-US" b="1" baseline="0" dirty="0">
                          <a:solidFill>
                            <a:schemeClr val="bg1"/>
                          </a:solidFill>
                        </a:rPr>
                        <a:t> PP Worksheet</a:t>
                      </a:r>
                      <a:endParaRPr lang="en-US" b="1" dirty="0">
                        <a:solidFill>
                          <a:schemeClr val="bg1"/>
                        </a:solidFill>
                      </a:endParaRPr>
                    </a:p>
                  </a:txBody>
                  <a:tcPr/>
                </a:tc>
                <a:tc>
                  <a:txBody>
                    <a:bodyPr/>
                    <a:lstStyle/>
                    <a:p>
                      <a:r>
                        <a:rPr lang="en-US" b="1" dirty="0">
                          <a:solidFill>
                            <a:schemeClr val="bg1"/>
                          </a:solidFill>
                        </a:rPr>
                        <a:t>68</a:t>
                      </a:r>
                    </a:p>
                  </a:txBody>
                  <a:tcPr/>
                </a:tc>
                <a:extLst>
                  <a:ext uri="{0D108BD9-81ED-4DB2-BD59-A6C34878D82A}">
                    <a16:rowId xmlns:a16="http://schemas.microsoft.com/office/drawing/2014/main" xmlns="" val="10000"/>
                  </a:ext>
                </a:extLst>
              </a:tr>
              <a:tr h="370840">
                <a:tc>
                  <a:txBody>
                    <a:bodyPr/>
                    <a:lstStyle/>
                    <a:p>
                      <a:r>
                        <a:rPr lang="en-US" b="1" dirty="0"/>
                        <a:t>2/26/19</a:t>
                      </a:r>
                    </a:p>
                  </a:txBody>
                  <a:tcPr/>
                </a:tc>
                <a:tc>
                  <a:txBody>
                    <a:bodyPr/>
                    <a:lstStyle/>
                    <a:p>
                      <a:endParaRPr lang="en-US" b="1" dirty="0"/>
                    </a:p>
                  </a:txBody>
                  <a:tcPr/>
                </a:tc>
                <a:tc>
                  <a:txBody>
                    <a:bodyPr/>
                    <a:lstStyle/>
                    <a:p>
                      <a:r>
                        <a:rPr lang="en-US" b="1" dirty="0"/>
                        <a:t>U 10 L 2 Vocabulary Sheet (yellow)</a:t>
                      </a:r>
                    </a:p>
                  </a:txBody>
                  <a:tcPr/>
                </a:tc>
                <a:tc>
                  <a:txBody>
                    <a:bodyPr/>
                    <a:lstStyle/>
                    <a:p>
                      <a:r>
                        <a:rPr lang="en-US" b="1" dirty="0"/>
                        <a:t>69</a:t>
                      </a:r>
                    </a:p>
                  </a:txBody>
                  <a:tcPr/>
                </a:tc>
                <a:extLst>
                  <a:ext uri="{0D108BD9-81ED-4DB2-BD59-A6C34878D82A}">
                    <a16:rowId xmlns:a16="http://schemas.microsoft.com/office/drawing/2014/main" xmlns="" val="10001"/>
                  </a:ext>
                </a:extLst>
              </a:tr>
              <a:tr h="370840">
                <a:tc>
                  <a:txBody>
                    <a:bodyPr/>
                    <a:lstStyle/>
                    <a:p>
                      <a:r>
                        <a:rPr lang="en-US" b="1" dirty="0"/>
                        <a:t>2/26/19</a:t>
                      </a:r>
                    </a:p>
                  </a:txBody>
                  <a:tcPr/>
                </a:tc>
                <a:tc>
                  <a:txBody>
                    <a:bodyPr/>
                    <a:lstStyle/>
                    <a:p>
                      <a:r>
                        <a:rPr lang="en-US" b="1" dirty="0"/>
                        <a:t>****</a:t>
                      </a:r>
                    </a:p>
                  </a:txBody>
                  <a:tcPr/>
                </a:tc>
                <a:tc>
                  <a:txBody>
                    <a:bodyPr/>
                    <a:lstStyle/>
                    <a:p>
                      <a:r>
                        <a:rPr lang="en-US" b="1" dirty="0"/>
                        <a:t>U10 L2 Vocabulary Definitions</a:t>
                      </a:r>
                    </a:p>
                  </a:txBody>
                  <a:tcPr/>
                </a:tc>
                <a:tc>
                  <a:txBody>
                    <a:bodyPr/>
                    <a:lstStyle/>
                    <a:p>
                      <a:r>
                        <a:rPr lang="en-US" b="1" dirty="0"/>
                        <a:t>70</a:t>
                      </a:r>
                    </a:p>
                  </a:txBody>
                  <a:tcPr/>
                </a:tc>
                <a:extLst>
                  <a:ext uri="{0D108BD9-81ED-4DB2-BD59-A6C34878D82A}">
                    <a16:rowId xmlns:a16="http://schemas.microsoft.com/office/drawing/2014/main" xmlns="" val="10002"/>
                  </a:ext>
                </a:extLst>
              </a:tr>
              <a:tr h="392627">
                <a:tc>
                  <a:txBody>
                    <a:bodyPr/>
                    <a:lstStyle/>
                    <a:p>
                      <a:r>
                        <a:rPr lang="en-US" b="1" dirty="0"/>
                        <a:t>2/27/19</a:t>
                      </a:r>
                    </a:p>
                  </a:txBody>
                  <a:tcPr/>
                </a:tc>
                <a:tc>
                  <a:txBody>
                    <a:bodyPr/>
                    <a:lstStyle/>
                    <a:p>
                      <a:r>
                        <a:rPr lang="en-US" b="1" dirty="0"/>
                        <a:t>****</a:t>
                      </a:r>
                    </a:p>
                  </a:txBody>
                  <a:tcPr/>
                </a:tc>
                <a:tc>
                  <a:txBody>
                    <a:bodyPr/>
                    <a:lstStyle/>
                    <a:p>
                      <a:r>
                        <a:rPr lang="en-US" b="1" dirty="0"/>
                        <a:t>You are what you eat! PP </a:t>
                      </a:r>
                      <a:r>
                        <a:rPr lang="en-US" b="1" dirty="0" err="1"/>
                        <a:t>Bellwork</a:t>
                      </a:r>
                      <a:endParaRPr lang="en-US" b="1" dirty="0"/>
                    </a:p>
                  </a:txBody>
                  <a:tcPr/>
                </a:tc>
                <a:tc>
                  <a:txBody>
                    <a:bodyPr/>
                    <a:lstStyle/>
                    <a:p>
                      <a:r>
                        <a:rPr lang="en-US" b="1" dirty="0"/>
                        <a:t>71</a:t>
                      </a:r>
                    </a:p>
                  </a:txBody>
                  <a:tcPr/>
                </a:tc>
                <a:extLst>
                  <a:ext uri="{0D108BD9-81ED-4DB2-BD59-A6C34878D82A}">
                    <a16:rowId xmlns:a16="http://schemas.microsoft.com/office/drawing/2014/main" xmlns="" val="10003"/>
                  </a:ext>
                </a:extLst>
              </a:tr>
              <a:tr h="370840">
                <a:tc>
                  <a:txBody>
                    <a:bodyPr/>
                    <a:lstStyle/>
                    <a:p>
                      <a:r>
                        <a:rPr lang="en-US" b="1" dirty="0"/>
                        <a:t>2/27/19</a:t>
                      </a:r>
                    </a:p>
                  </a:txBody>
                  <a:tcPr/>
                </a:tc>
                <a:tc>
                  <a:txBody>
                    <a:bodyPr/>
                    <a:lstStyle/>
                    <a:p>
                      <a:r>
                        <a:rPr lang="en-US" b="1" dirty="0"/>
                        <a:t>****</a:t>
                      </a:r>
                    </a:p>
                  </a:txBody>
                  <a:tcPr/>
                </a:tc>
                <a:tc>
                  <a:txBody>
                    <a:bodyPr/>
                    <a:lstStyle/>
                    <a:p>
                      <a:r>
                        <a:rPr lang="en-US" b="1" dirty="0"/>
                        <a:t>You are what you</a:t>
                      </a:r>
                      <a:r>
                        <a:rPr lang="en-US" b="1" baseline="0" dirty="0"/>
                        <a:t> eat! PP Worksheet</a:t>
                      </a:r>
                      <a:endParaRPr lang="en-US" b="1" dirty="0"/>
                    </a:p>
                  </a:txBody>
                  <a:tcPr/>
                </a:tc>
                <a:tc>
                  <a:txBody>
                    <a:bodyPr/>
                    <a:lstStyle/>
                    <a:p>
                      <a:pPr algn="l"/>
                      <a:r>
                        <a:rPr lang="en-US" b="1" dirty="0"/>
                        <a:t>72</a:t>
                      </a:r>
                    </a:p>
                  </a:txBody>
                  <a:tcPr/>
                </a:tc>
                <a:extLst>
                  <a:ext uri="{0D108BD9-81ED-4DB2-BD59-A6C34878D82A}">
                    <a16:rowId xmlns:a16="http://schemas.microsoft.com/office/drawing/2014/main" xmlns="" val="10004"/>
                  </a:ext>
                </a:extLst>
              </a:tr>
              <a:tr h="370840">
                <a:tc>
                  <a:txBody>
                    <a:bodyPr/>
                    <a:lstStyle/>
                    <a:p>
                      <a:r>
                        <a:rPr lang="en-US" b="1" dirty="0"/>
                        <a:t>2/28/19</a:t>
                      </a:r>
                    </a:p>
                  </a:txBody>
                  <a:tcPr/>
                </a:tc>
                <a:tc>
                  <a:txBody>
                    <a:bodyPr/>
                    <a:lstStyle/>
                    <a:p>
                      <a:r>
                        <a:rPr lang="en-US" b="1" dirty="0"/>
                        <a:t>****</a:t>
                      </a:r>
                    </a:p>
                  </a:txBody>
                  <a:tcPr/>
                </a:tc>
                <a:tc>
                  <a:txBody>
                    <a:bodyPr/>
                    <a:lstStyle/>
                    <a:p>
                      <a:r>
                        <a:rPr lang="en-US" b="1" dirty="0"/>
                        <a:t>A pyramid</a:t>
                      </a:r>
                      <a:r>
                        <a:rPr lang="en-US" b="1" baseline="0" dirty="0"/>
                        <a:t> of energy PP </a:t>
                      </a:r>
                      <a:r>
                        <a:rPr lang="en-US" b="1" baseline="0" dirty="0" err="1"/>
                        <a:t>Bellwork</a:t>
                      </a:r>
                      <a:endParaRPr lang="en-US" b="1" dirty="0"/>
                    </a:p>
                  </a:txBody>
                  <a:tcPr/>
                </a:tc>
                <a:tc>
                  <a:txBody>
                    <a:bodyPr/>
                    <a:lstStyle/>
                    <a:p>
                      <a:pPr algn="l"/>
                      <a:r>
                        <a:rPr lang="en-US" b="1" dirty="0"/>
                        <a:t>73</a:t>
                      </a:r>
                    </a:p>
                  </a:txBody>
                  <a:tcPr/>
                </a:tc>
                <a:extLst>
                  <a:ext uri="{0D108BD9-81ED-4DB2-BD59-A6C34878D82A}">
                    <a16:rowId xmlns:a16="http://schemas.microsoft.com/office/drawing/2014/main" xmlns="" val="10005"/>
                  </a:ext>
                </a:extLst>
              </a:tr>
              <a:tr h="370840">
                <a:tc>
                  <a:txBody>
                    <a:bodyPr/>
                    <a:lstStyle/>
                    <a:p>
                      <a:r>
                        <a:rPr lang="en-US" b="1" dirty="0"/>
                        <a:t>3/4/19</a:t>
                      </a:r>
                    </a:p>
                  </a:txBody>
                  <a:tcPr/>
                </a:tc>
                <a:tc>
                  <a:txBody>
                    <a:bodyPr/>
                    <a:lstStyle/>
                    <a:p>
                      <a:endParaRPr lang="en-US" b="1" dirty="0"/>
                    </a:p>
                  </a:txBody>
                  <a:tcPr/>
                </a:tc>
                <a:tc>
                  <a:txBody>
                    <a:bodyPr/>
                    <a:lstStyle/>
                    <a:p>
                      <a:r>
                        <a:rPr lang="en-US" b="1" dirty="0"/>
                        <a:t>U10 L3 Vocabulary Sheet</a:t>
                      </a:r>
                      <a:r>
                        <a:rPr lang="en-US" b="1" baseline="0" dirty="0"/>
                        <a:t> (7 words)</a:t>
                      </a:r>
                      <a:endParaRPr lang="en-US" b="1" dirty="0"/>
                    </a:p>
                  </a:txBody>
                  <a:tcPr/>
                </a:tc>
                <a:tc>
                  <a:txBody>
                    <a:bodyPr/>
                    <a:lstStyle/>
                    <a:p>
                      <a:pPr algn="l"/>
                      <a:r>
                        <a:rPr lang="en-US" b="1" dirty="0"/>
                        <a:t>74</a:t>
                      </a:r>
                    </a:p>
                  </a:txBody>
                  <a:tcPr/>
                </a:tc>
                <a:extLst>
                  <a:ext uri="{0D108BD9-81ED-4DB2-BD59-A6C34878D82A}">
                    <a16:rowId xmlns:a16="http://schemas.microsoft.com/office/drawing/2014/main" xmlns="" val="10006"/>
                  </a:ext>
                </a:extLst>
              </a:tr>
              <a:tr h="370840">
                <a:tc>
                  <a:txBody>
                    <a:bodyPr/>
                    <a:lstStyle/>
                    <a:p>
                      <a:r>
                        <a:rPr lang="en-US" b="1" dirty="0"/>
                        <a:t>3/4/19</a:t>
                      </a:r>
                    </a:p>
                  </a:txBody>
                  <a:tcPr/>
                </a:tc>
                <a:tc>
                  <a:txBody>
                    <a:bodyPr/>
                    <a:lstStyle/>
                    <a:p>
                      <a:r>
                        <a:rPr lang="en-US" b="1" dirty="0"/>
                        <a:t>****</a:t>
                      </a:r>
                    </a:p>
                  </a:txBody>
                  <a:tcPr/>
                </a:tc>
                <a:tc>
                  <a:txBody>
                    <a:bodyPr/>
                    <a:lstStyle/>
                    <a:p>
                      <a:r>
                        <a:rPr lang="en-US" b="1" dirty="0"/>
                        <a:t>U10 L3 Vocabulary </a:t>
                      </a:r>
                      <a:r>
                        <a:rPr lang="en-US" b="1" baseline="0" dirty="0"/>
                        <a:t>Definitions</a:t>
                      </a:r>
                      <a:endParaRPr lang="en-US" b="1" dirty="0"/>
                    </a:p>
                  </a:txBody>
                  <a:tcPr/>
                </a:tc>
                <a:tc>
                  <a:txBody>
                    <a:bodyPr/>
                    <a:lstStyle/>
                    <a:p>
                      <a:pPr algn="l"/>
                      <a:r>
                        <a:rPr lang="en-US" b="1" dirty="0"/>
                        <a:t>75</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69974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3252672"/>
              </p:ext>
            </p:extLst>
          </p:nvPr>
        </p:nvGraphicFramePr>
        <p:xfrm>
          <a:off x="333487" y="0"/>
          <a:ext cx="10757647" cy="4151208"/>
        </p:xfrm>
        <a:graphic>
          <a:graphicData uri="http://schemas.openxmlformats.org/drawingml/2006/table">
            <a:tbl>
              <a:tblPr firstRow="1" bandRow="1">
                <a:tableStyleId>{5C22544A-7EE6-4342-B048-85BDC9FD1C3A}</a:tableStyleId>
              </a:tblPr>
              <a:tblGrid>
                <a:gridCol w="1247886">
                  <a:extLst>
                    <a:ext uri="{9D8B030D-6E8A-4147-A177-3AD203B41FA5}">
                      <a16:colId xmlns:a16="http://schemas.microsoft.com/office/drawing/2014/main" xmlns="" val="20000"/>
                    </a:ext>
                  </a:extLst>
                </a:gridCol>
                <a:gridCol w="1983703">
                  <a:extLst>
                    <a:ext uri="{9D8B030D-6E8A-4147-A177-3AD203B41FA5}">
                      <a16:colId xmlns:a16="http://schemas.microsoft.com/office/drawing/2014/main" xmlns="" val="20001"/>
                    </a:ext>
                  </a:extLst>
                </a:gridCol>
                <a:gridCol w="6248454">
                  <a:extLst>
                    <a:ext uri="{9D8B030D-6E8A-4147-A177-3AD203B41FA5}">
                      <a16:colId xmlns:a16="http://schemas.microsoft.com/office/drawing/2014/main" xmlns="" val="20002"/>
                    </a:ext>
                  </a:extLst>
                </a:gridCol>
                <a:gridCol w="1277604">
                  <a:extLst>
                    <a:ext uri="{9D8B030D-6E8A-4147-A177-3AD203B41FA5}">
                      <a16:colId xmlns:a16="http://schemas.microsoft.com/office/drawing/2014/main" xmlns="" val="20003"/>
                    </a:ext>
                  </a:extLst>
                </a:gridCol>
              </a:tblGrid>
              <a:tr h="531582">
                <a:tc>
                  <a:txBody>
                    <a:bodyPr/>
                    <a:lstStyle/>
                    <a:p>
                      <a:r>
                        <a:rPr lang="en-US" sz="3600" dirty="0"/>
                        <a:t>Date</a:t>
                      </a:r>
                    </a:p>
                  </a:txBody>
                  <a:tcPr/>
                </a:tc>
                <a:tc>
                  <a:txBody>
                    <a:bodyPr/>
                    <a:lstStyle/>
                    <a:p>
                      <a:r>
                        <a:rPr lang="en-US" sz="3600" dirty="0"/>
                        <a:t>Standard</a:t>
                      </a:r>
                    </a:p>
                  </a:txBody>
                  <a:tcPr/>
                </a:tc>
                <a:tc>
                  <a:txBody>
                    <a:bodyPr/>
                    <a:lstStyle/>
                    <a:p>
                      <a:r>
                        <a:rPr lang="en-US" sz="3600" dirty="0"/>
                        <a:t>Topic ----- UNIT</a:t>
                      </a:r>
                      <a:r>
                        <a:rPr lang="en-US" sz="3600" baseline="0" dirty="0"/>
                        <a:t> 7 &amp; 10</a:t>
                      </a:r>
                      <a:endParaRPr lang="en-US" sz="3600" dirty="0"/>
                    </a:p>
                  </a:txBody>
                  <a:tcPr/>
                </a:tc>
                <a:tc>
                  <a:txBody>
                    <a:bodyPr/>
                    <a:lstStyle/>
                    <a:p>
                      <a:r>
                        <a:rPr lang="en-US" sz="3600" dirty="0"/>
                        <a:t>Page</a:t>
                      </a:r>
                    </a:p>
                  </a:txBody>
                  <a:tcPr/>
                </a:tc>
                <a:extLst>
                  <a:ext uri="{0D108BD9-81ED-4DB2-BD59-A6C34878D82A}">
                    <a16:rowId xmlns:a16="http://schemas.microsoft.com/office/drawing/2014/main" xmlns="" val="10000"/>
                  </a:ext>
                </a:extLst>
              </a:tr>
              <a:tr h="438891">
                <a:tc>
                  <a:txBody>
                    <a:bodyPr/>
                    <a:lstStyle/>
                    <a:p>
                      <a:r>
                        <a:rPr lang="en-US" b="1" dirty="0"/>
                        <a:t>3/4/19</a:t>
                      </a:r>
                    </a:p>
                  </a:txBody>
                  <a:tcPr/>
                </a:tc>
                <a:tc>
                  <a:txBody>
                    <a:bodyPr/>
                    <a:lstStyle/>
                    <a:p>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U10 L4 Vocabulary Sheet (6 words)</a:t>
                      </a:r>
                    </a:p>
                  </a:txBody>
                  <a:tcPr/>
                </a:tc>
                <a:tc>
                  <a:txBody>
                    <a:bodyPr/>
                    <a:lstStyle/>
                    <a:p>
                      <a:r>
                        <a:rPr lang="en-US" b="1" dirty="0"/>
                        <a:t>76</a:t>
                      </a:r>
                    </a:p>
                  </a:txBody>
                  <a:tcPr/>
                </a:tc>
                <a:extLst>
                  <a:ext uri="{0D108BD9-81ED-4DB2-BD59-A6C34878D82A}">
                    <a16:rowId xmlns:a16="http://schemas.microsoft.com/office/drawing/2014/main" xmlns="" val="10001"/>
                  </a:ext>
                </a:extLst>
              </a:tr>
              <a:tr h="438891">
                <a:tc>
                  <a:txBody>
                    <a:bodyPr/>
                    <a:lstStyle/>
                    <a:p>
                      <a:r>
                        <a:rPr lang="en-US" b="1" dirty="0"/>
                        <a:t>3/4/19</a:t>
                      </a:r>
                    </a:p>
                  </a:txBody>
                  <a:tcPr/>
                </a:tc>
                <a:tc>
                  <a:txBody>
                    <a:bodyPr/>
                    <a:lstStyle/>
                    <a:p>
                      <a:r>
                        <a:rPr lang="en-US" b="1" dirty="0"/>
                        <a:t>****</a:t>
                      </a:r>
                    </a:p>
                  </a:txBody>
                  <a:tcPr/>
                </a:tc>
                <a:tc>
                  <a:txBody>
                    <a:bodyPr/>
                    <a:lstStyle/>
                    <a:p>
                      <a:r>
                        <a:rPr lang="en-US" b="1" dirty="0"/>
                        <a:t>U10 L4 Vocabulary </a:t>
                      </a:r>
                      <a:r>
                        <a:rPr lang="en-US" b="1" baseline="0" dirty="0"/>
                        <a:t>Definitions</a:t>
                      </a:r>
                      <a:endParaRPr lang="en-US" b="1" dirty="0"/>
                    </a:p>
                  </a:txBody>
                  <a:tcPr/>
                </a:tc>
                <a:tc>
                  <a:txBody>
                    <a:bodyPr/>
                    <a:lstStyle/>
                    <a:p>
                      <a:r>
                        <a:rPr lang="en-US" b="1" dirty="0"/>
                        <a:t>77</a:t>
                      </a:r>
                    </a:p>
                  </a:txBody>
                  <a:tcPr/>
                </a:tc>
                <a:extLst>
                  <a:ext uri="{0D108BD9-81ED-4DB2-BD59-A6C34878D82A}">
                    <a16:rowId xmlns:a16="http://schemas.microsoft.com/office/drawing/2014/main" xmlns="" val="10002"/>
                  </a:ext>
                </a:extLst>
              </a:tr>
              <a:tr h="438891">
                <a:tc>
                  <a:txBody>
                    <a:bodyPr/>
                    <a:lstStyle/>
                    <a:p>
                      <a:r>
                        <a:rPr lang="en-US" b="1" dirty="0"/>
                        <a:t>2/28/19</a:t>
                      </a:r>
                    </a:p>
                  </a:txBody>
                  <a:tcPr/>
                </a:tc>
                <a:tc>
                  <a:txBody>
                    <a:bodyPr/>
                    <a:lstStyle/>
                    <a:p>
                      <a:r>
                        <a:rPr lang="en-US" b="1" dirty="0"/>
                        <a:t>****</a:t>
                      </a:r>
                    </a:p>
                  </a:txBody>
                  <a:tcPr/>
                </a:tc>
                <a:tc>
                  <a:txBody>
                    <a:bodyPr/>
                    <a:lstStyle/>
                    <a:p>
                      <a:r>
                        <a:rPr lang="en-US" b="1" dirty="0"/>
                        <a:t>A Pyramid of Energy  PP Worksheet</a:t>
                      </a:r>
                    </a:p>
                  </a:txBody>
                  <a:tcPr/>
                </a:tc>
                <a:tc>
                  <a:txBody>
                    <a:bodyPr/>
                    <a:lstStyle/>
                    <a:p>
                      <a:r>
                        <a:rPr lang="en-US" b="1" dirty="0"/>
                        <a:t>78</a:t>
                      </a:r>
                    </a:p>
                  </a:txBody>
                  <a:tcPr/>
                </a:tc>
                <a:extLst>
                  <a:ext uri="{0D108BD9-81ED-4DB2-BD59-A6C34878D82A}">
                    <a16:rowId xmlns:a16="http://schemas.microsoft.com/office/drawing/2014/main" xmlns="" val="10003"/>
                  </a:ext>
                </a:extLst>
              </a:tr>
              <a:tr h="438891">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4"/>
                  </a:ext>
                </a:extLst>
              </a:tr>
              <a:tr h="438891">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5"/>
                  </a:ext>
                </a:extLst>
              </a:tr>
              <a:tr h="438891">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6"/>
                  </a:ext>
                </a:extLst>
              </a:tr>
              <a:tr h="438891">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7"/>
                  </a:ext>
                </a:extLst>
              </a:tr>
              <a:tr h="438891">
                <a:tc>
                  <a:txBody>
                    <a:bodyPr/>
                    <a:lstStyle/>
                    <a:p>
                      <a:endParaRPr lang="en-US" dirty="0"/>
                    </a:p>
                  </a:txBody>
                  <a:tcPr/>
                </a:tc>
                <a:tc>
                  <a:txBody>
                    <a:bodyPr/>
                    <a:lstStyle/>
                    <a:p>
                      <a:endParaRPr lang="en-US" b="1"/>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18235759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96801219"/>
              </p:ext>
            </p:extLst>
          </p:nvPr>
        </p:nvGraphicFramePr>
        <p:xfrm>
          <a:off x="333487" y="3744589"/>
          <a:ext cx="10757648" cy="2988507"/>
        </p:xfrm>
        <a:graphic>
          <a:graphicData uri="http://schemas.openxmlformats.org/drawingml/2006/table">
            <a:tbl>
              <a:tblPr firstRow="1" bandRow="1">
                <a:tableStyleId>{5C22544A-7EE6-4342-B048-85BDC9FD1C3A}</a:tableStyleId>
              </a:tblPr>
              <a:tblGrid>
                <a:gridCol w="1194099">
                  <a:extLst>
                    <a:ext uri="{9D8B030D-6E8A-4147-A177-3AD203B41FA5}">
                      <a16:colId xmlns:a16="http://schemas.microsoft.com/office/drawing/2014/main" xmlns="" val="20000"/>
                    </a:ext>
                  </a:extLst>
                </a:gridCol>
                <a:gridCol w="1990165">
                  <a:extLst>
                    <a:ext uri="{9D8B030D-6E8A-4147-A177-3AD203B41FA5}">
                      <a16:colId xmlns:a16="http://schemas.microsoft.com/office/drawing/2014/main" xmlns="" val="20001"/>
                    </a:ext>
                  </a:extLst>
                </a:gridCol>
                <a:gridCol w="6293223">
                  <a:extLst>
                    <a:ext uri="{9D8B030D-6E8A-4147-A177-3AD203B41FA5}">
                      <a16:colId xmlns:a16="http://schemas.microsoft.com/office/drawing/2014/main" xmlns="" val="20002"/>
                    </a:ext>
                  </a:extLst>
                </a:gridCol>
                <a:gridCol w="1280161">
                  <a:extLst>
                    <a:ext uri="{9D8B030D-6E8A-4147-A177-3AD203B41FA5}">
                      <a16:colId xmlns:a16="http://schemas.microsoft.com/office/drawing/2014/main" xmlns="" val="20003"/>
                    </a:ext>
                  </a:extLst>
                </a:gridCol>
              </a:tblGrid>
              <a:tr h="370840">
                <a:tc>
                  <a:txBody>
                    <a:bodyPr/>
                    <a:lstStyle/>
                    <a:p>
                      <a:endParaRPr lang="en-US" b="1" dirty="0">
                        <a:solidFill>
                          <a:schemeClr val="bg1"/>
                        </a:solidFill>
                      </a:endParaRPr>
                    </a:p>
                  </a:txBody>
                  <a:tcPr/>
                </a:tc>
                <a:tc>
                  <a:txBody>
                    <a:bodyPr/>
                    <a:lstStyle/>
                    <a:p>
                      <a:endParaRPr lang="en-US" b="1" dirty="0">
                        <a:solidFill>
                          <a:schemeClr val="bg1"/>
                        </a:solidFill>
                      </a:endParaRPr>
                    </a:p>
                  </a:txBody>
                  <a:tcPr/>
                </a:tc>
                <a:tc>
                  <a:txBody>
                    <a:bodyPr/>
                    <a:lstStyle/>
                    <a:p>
                      <a:endParaRPr lang="en-US" b="1" dirty="0">
                        <a:solidFill>
                          <a:schemeClr val="bg1"/>
                        </a:solidFill>
                      </a:endParaRPr>
                    </a:p>
                  </a:txBody>
                  <a:tcPr/>
                </a:tc>
                <a:tc>
                  <a:txBody>
                    <a:bodyPr/>
                    <a:lstStyle/>
                    <a:p>
                      <a:endParaRPr lang="en-US" b="1" dirty="0">
                        <a:solidFill>
                          <a:schemeClr val="bg1"/>
                        </a:solidFill>
                      </a:endParaRPr>
                    </a:p>
                  </a:txBody>
                  <a:tcPr/>
                </a:tc>
                <a:extLst>
                  <a:ext uri="{0D108BD9-81ED-4DB2-BD59-A6C34878D82A}">
                    <a16:rowId xmlns:a16="http://schemas.microsoft.com/office/drawing/2014/main" xmlns="" val="10000"/>
                  </a:ext>
                </a:extLst>
              </a:tr>
              <a:tr h="370840">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1"/>
                  </a:ext>
                </a:extLst>
              </a:tr>
              <a:tr h="370840">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2"/>
                  </a:ext>
                </a:extLst>
              </a:tr>
              <a:tr h="392627">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xmlns="" val="10003"/>
                  </a:ext>
                </a:extLst>
              </a:tr>
              <a:tr h="370840">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4"/>
                  </a:ext>
                </a:extLst>
              </a:tr>
              <a:tr h="370840">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5"/>
                  </a:ext>
                </a:extLst>
              </a:tr>
              <a:tr h="370840">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6"/>
                  </a:ext>
                </a:extLst>
              </a:tr>
              <a:tr h="370840">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pPr algn="l"/>
                      <a:endParaRPr lang="en-US" b="1"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41770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8D1754-2E22-410A-9A6E-578B324E67C5}"/>
              </a:ext>
            </a:extLst>
          </p:cNvPr>
          <p:cNvSpPr txBox="1"/>
          <p:nvPr/>
        </p:nvSpPr>
        <p:spPr>
          <a:xfrm>
            <a:off x="312516" y="115747"/>
            <a:ext cx="4213185" cy="461665"/>
          </a:xfrm>
          <a:prstGeom prst="rect">
            <a:avLst/>
          </a:prstGeom>
          <a:noFill/>
        </p:spPr>
        <p:txBody>
          <a:bodyPr wrap="square" rtlCol="0">
            <a:spAutoFit/>
          </a:bodyPr>
          <a:lstStyle/>
          <a:p>
            <a:r>
              <a:rPr lang="en-US" sz="2400" b="1" dirty="0"/>
              <a:t>Unit 10 Lesson 3 Pics</a:t>
            </a:r>
          </a:p>
        </p:txBody>
      </p:sp>
      <p:pic>
        <p:nvPicPr>
          <p:cNvPr id="1026" name="Picture 2" descr="Image result for predator science example">
            <a:extLst>
              <a:ext uri="{FF2B5EF4-FFF2-40B4-BE49-F238E27FC236}">
                <a16:creationId xmlns:a16="http://schemas.microsoft.com/office/drawing/2014/main" xmlns="" id="{78B9C596-E3BD-4C16-A3AA-BB214D647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11"/>
            <a:ext cx="5995685" cy="3542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utualism science example">
            <a:extLst>
              <a:ext uri="{FF2B5EF4-FFF2-40B4-BE49-F238E27FC236}">
                <a16:creationId xmlns:a16="http://schemas.microsoft.com/office/drawing/2014/main" xmlns="" id="{E7662AE2-117A-454E-B9E6-703D2DFF9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955" y="-179771"/>
            <a:ext cx="5741045" cy="318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xmlns="" id="{8DADDE0C-D7AD-4B49-8EB4-035D2AACE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08" y="3569090"/>
            <a:ext cx="4236335" cy="33815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rasitism science example">
            <a:extLst>
              <a:ext uri="{FF2B5EF4-FFF2-40B4-BE49-F238E27FC236}">
                <a16:creationId xmlns:a16="http://schemas.microsoft.com/office/drawing/2014/main" xmlns="" id="{9769BB18-CBB2-4890-BEA2-41CD4F0B2D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7025" y="2962464"/>
            <a:ext cx="4014968" cy="37161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mmensalism science example">
            <a:extLst>
              <a:ext uri="{FF2B5EF4-FFF2-40B4-BE49-F238E27FC236}">
                <a16:creationId xmlns:a16="http://schemas.microsoft.com/office/drawing/2014/main" xmlns="" id="{F2194C60-975E-43A0-AEAA-B8564F9EDE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1993" y="3003629"/>
            <a:ext cx="5425634" cy="361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9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7727252"/>
              </p:ext>
            </p:extLst>
          </p:nvPr>
        </p:nvGraphicFramePr>
        <p:xfrm>
          <a:off x="383058" y="160637"/>
          <a:ext cx="11602995" cy="15669955"/>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2/22/19----</a:t>
                      </a:r>
                      <a:r>
                        <a:rPr lang="en-US" sz="1900" b="1" dirty="0">
                          <a:solidFill>
                            <a:srgbClr val="00B0F0"/>
                          </a:solidFill>
                        </a:rPr>
                        <a:t>UNIT 10 Ecology</a:t>
                      </a:r>
                    </a:p>
                    <a:p>
                      <a:r>
                        <a:rPr lang="en-US" sz="1900" b="1" dirty="0">
                          <a:solidFill>
                            <a:srgbClr val="00B0F0"/>
                          </a:solidFill>
                        </a:rPr>
                        <a:t>POPULATION BREAK-OUT</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Vocabulary due Thursday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PENCIL &amp; BRAIN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rPr>
                        <a:t>PLANNER…</a:t>
                      </a:r>
                      <a:r>
                        <a:rPr lang="en-US" sz="20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18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1600" b="1" i="0" dirty="0">
                          <a:solidFill>
                            <a:srgbClr val="231F20"/>
                          </a:solidFill>
                          <a:effectLst/>
                          <a:latin typeface="Abadi MT W01 Bold"/>
                        </a:rPr>
                        <a:t>SC.7.L.17.3</a:t>
                      </a:r>
                      <a:r>
                        <a:rPr lang="en-US" sz="1600" b="1" i="0" dirty="0">
                          <a:solidFill>
                            <a:srgbClr val="231F20"/>
                          </a:solidFill>
                          <a:effectLst/>
                          <a:latin typeface="Abadi MT W01 Light"/>
                        </a:rPr>
                        <a:t> Describe and investigate various limiting factors in the local ecosystem and their impact on native populations, including food, shelter, water, space, disease, parasitism, predation, and nesting sites. </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1600" b="1" i="0" dirty="0">
                          <a:solidFill>
                            <a:srgbClr val="231F20"/>
                          </a:solidFill>
                          <a:effectLst/>
                          <a:latin typeface="Abadi MT W01 Bold"/>
                        </a:rPr>
                        <a:t>SC.7.N.1.1</a:t>
                      </a:r>
                      <a:r>
                        <a:rPr lang="en-US" sz="1600" b="1" i="0" dirty="0">
                          <a:solidFill>
                            <a:srgbClr val="231F20"/>
                          </a:solidFill>
                          <a:effectLst/>
                          <a:latin typeface="Abadi MT W01 Light"/>
                        </a:rPr>
                        <a:t> Define a problem from the seventh grade curriculum, use appropriate reference materials to support scientific understanding, plan and carry out scientific investigation of various types, such as systematic observations or experiments, identify variables, collect and organize data, interpret data in charts, tables, and graphics, analyze information, make predictions, and defend conclusions. </a:t>
                      </a:r>
                      <a:endParaRPr lang="en-US" sz="16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18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7030A0"/>
                          </a:solidFill>
                          <a:uFill>
                            <a:solidFill>
                              <a:srgbClr val="00FF00"/>
                            </a:solidFill>
                          </a:uFill>
                        </a:rPr>
                        <a:t>When you have escaped the classroom, turn in all papers from your group AND your </a:t>
                      </a:r>
                      <a:r>
                        <a:rPr lang="en-US" sz="2000" b="1" u="none" baseline="0" dirty="0" err="1">
                          <a:solidFill>
                            <a:srgbClr val="7030A0"/>
                          </a:solidFill>
                          <a:uFill>
                            <a:solidFill>
                              <a:srgbClr val="00FF00"/>
                            </a:solidFill>
                          </a:uFill>
                        </a:rPr>
                        <a:t>manilla</a:t>
                      </a:r>
                      <a:r>
                        <a:rPr lang="en-US" sz="2000" b="1" u="none" baseline="0" dirty="0">
                          <a:solidFill>
                            <a:srgbClr val="7030A0"/>
                          </a:solidFill>
                          <a:uFill>
                            <a:solidFill>
                              <a:srgbClr val="00FF00"/>
                            </a:solidFill>
                          </a:uFill>
                        </a:rPr>
                        <a:t> envelope with the 5 white envelopes in Level 1, Level 2 …. Order.</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7030A0"/>
                          </a:solidFill>
                          <a:uFill>
                            <a:solidFill>
                              <a:srgbClr val="00FF00"/>
                            </a:solidFill>
                          </a:uFill>
                        </a:rPr>
                        <a:t>Make sure you have completed and turned in your vocabulary after </a:t>
                      </a:r>
                      <a:r>
                        <a:rPr lang="en-US" sz="2000" b="1" u="none" baseline="0">
                          <a:solidFill>
                            <a:srgbClr val="7030A0"/>
                          </a:solidFill>
                          <a:uFill>
                            <a:solidFill>
                              <a:srgbClr val="00FF00"/>
                            </a:solidFill>
                          </a:uFill>
                        </a:rPr>
                        <a:t>you escape.</a:t>
                      </a:r>
                      <a:endParaRPr lang="en-US" sz="20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BIG IDEA: Plants and animals, including humans, interact with and depend upon each other and their environment to satisfy their basic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a:solidFill>
                          <a:srgbClr val="0070C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food chain</a:t>
                      </a: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297195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23662"/>
              </p:ext>
            </p:extLst>
          </p:nvPr>
        </p:nvGraphicFramePr>
        <p:xfrm>
          <a:off x="383058" y="160637"/>
          <a:ext cx="11602995" cy="15396604"/>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2/20/19----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Hand back papers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Vocabulary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Bill Nye Populations --- page 66 ISN --- Need sticker for this page</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1: What is a population? Pg.66</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a:t>
                      </a:r>
                      <a:r>
                        <a:rPr lang="en-US" sz="1800" b="1" u="none" baseline="0">
                          <a:solidFill>
                            <a:srgbClr val="FF0000"/>
                          </a:solidFill>
                        </a:rPr>
                        <a:t>food chain</a:t>
                      </a:r>
                      <a:endParaRPr lang="en-US" sz="1800" b="1" u="none" baseline="0" dirty="0">
                        <a:solidFill>
                          <a:srgbClr val="FF0000"/>
                        </a:solidFill>
                      </a:endParaRP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3586139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4805659"/>
              </p:ext>
            </p:extLst>
          </p:nvPr>
        </p:nvGraphicFramePr>
        <p:xfrm>
          <a:off x="383058" y="160637"/>
          <a:ext cx="11602995" cy="15396604"/>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2/20/19----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Turn in anything you need to ASAP IF you want any kind of credit</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What’s in an Ecosystem? Page 67 ISN</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Lesson 2 Vocabulary due tomorrow</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2: What is an ecosystem? Pg.67</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food chain</a:t>
                      </a: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1766843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web">
            <a:extLst>
              <a:ext uri="{FF2B5EF4-FFF2-40B4-BE49-F238E27FC236}">
                <a16:creationId xmlns:a16="http://schemas.microsoft.com/office/drawing/2014/main" xmlns="" id="{1D19523A-575B-4E19-8C67-A88845894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9605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od chain">
            <a:extLst>
              <a:ext uri="{FF2B5EF4-FFF2-40B4-BE49-F238E27FC236}">
                <a16:creationId xmlns:a16="http://schemas.microsoft.com/office/drawing/2014/main" xmlns="" id="{9A4463E8-DD29-4F36-9BB0-A68E9FD87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408249"/>
            <a:ext cx="5734050" cy="4838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omnivore animals">
            <a:extLst>
              <a:ext uri="{FF2B5EF4-FFF2-40B4-BE49-F238E27FC236}">
                <a16:creationId xmlns:a16="http://schemas.microsoft.com/office/drawing/2014/main" xmlns="" id="{4E5C4FCE-16AA-4F3F-B71C-3868B78F5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34055"/>
            <a:ext cx="4303974" cy="3332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ecomposers producers consumers animals">
            <a:extLst>
              <a:ext uri="{FF2B5EF4-FFF2-40B4-BE49-F238E27FC236}">
                <a16:creationId xmlns:a16="http://schemas.microsoft.com/office/drawing/2014/main" xmlns="" id="{AD50BCC5-D4AA-4870-9E8F-6ED4C8958A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268" y="4257355"/>
            <a:ext cx="7338592" cy="266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4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0936787"/>
              </p:ext>
            </p:extLst>
          </p:nvPr>
        </p:nvGraphicFramePr>
        <p:xfrm>
          <a:off x="383058" y="160637"/>
          <a:ext cx="11602995" cy="15396604"/>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2/27/19----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Turn in anything you need to ASAP IF you want any kind of credit</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Food Chains </a:t>
                      </a:r>
                      <a:r>
                        <a:rPr lang="en-US" sz="2000" b="1" u="none" baseline="0">
                          <a:solidFill>
                            <a:srgbClr val="0070C0"/>
                          </a:solidFill>
                          <a:highlight>
                            <a:srgbClr val="FFFF00"/>
                          </a:highlight>
                          <a:uFill>
                            <a:solidFill>
                              <a:srgbClr val="00FF00"/>
                            </a:solidFill>
                          </a:uFill>
                          <a:latin typeface="kBritannic Bold"/>
                        </a:rPr>
                        <a:t>and Food Webs</a:t>
                      </a: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Lesson 2 Vocabulary due tomorrow</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2: What is a food chain? Pg.68</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food chain</a:t>
                      </a: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4009374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268345"/>
              </p:ext>
            </p:extLst>
          </p:nvPr>
        </p:nvGraphicFramePr>
        <p:xfrm>
          <a:off x="383058" y="160637"/>
          <a:ext cx="11602995" cy="15429928"/>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2/28/19----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Study Islands due Sunday,</a:t>
                      </a:r>
                      <a:r>
                        <a:rPr lang="en-US" sz="1900" b="1" baseline="0" dirty="0"/>
                        <a:t> March 3</a:t>
                      </a:r>
                      <a:endParaRPr lang="en-US" sz="1900" b="1" dirty="0"/>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Go to sciencerockswithadkins.weebly.com</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Find the PowerPoint under “work and answer keys” and complete the paper we began yesterday titled “You Are What You Eat.”---keep this one in your folder.</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Get paper from Sub “A Pyramid of Energy”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Find the PowerPoint on my </a:t>
                      </a:r>
                      <a:r>
                        <a:rPr lang="en-US" sz="2000" b="1" u="none" baseline="0" dirty="0" err="1">
                          <a:solidFill>
                            <a:srgbClr val="0070C0"/>
                          </a:solidFill>
                          <a:highlight>
                            <a:srgbClr val="FFFF00"/>
                          </a:highlight>
                          <a:uFill>
                            <a:solidFill>
                              <a:srgbClr val="00FF00"/>
                            </a:solidFill>
                          </a:uFill>
                          <a:latin typeface="kBritannic Bold"/>
                        </a:rPr>
                        <a:t>weebly</a:t>
                      </a:r>
                      <a:r>
                        <a:rPr lang="en-US" sz="2000" b="1" u="none" baseline="0" dirty="0">
                          <a:solidFill>
                            <a:srgbClr val="0070C0"/>
                          </a:solidFill>
                          <a:highlight>
                            <a:srgbClr val="FFFF00"/>
                          </a:highlight>
                          <a:uFill>
                            <a:solidFill>
                              <a:srgbClr val="00FF00"/>
                            </a:solidFill>
                          </a:uFill>
                          <a:latin typeface="kBritannic Bold"/>
                        </a:rPr>
                        <a:t> and fill in the blanks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Turn “A Pyramid of Energy” in to the Sub---finished or not.</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If you complete this, go to Study Island and finish yours. These are due March 3 (Sunday)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2: What is a food chain? Pg.68</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food chain</a:t>
                      </a: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331203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5579661"/>
              </p:ext>
            </p:extLst>
          </p:nvPr>
        </p:nvGraphicFramePr>
        <p:xfrm>
          <a:off x="383058" y="160637"/>
          <a:ext cx="11602995" cy="15396604"/>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2/29/19----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Get your books and tear out pages 536-565</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Staple these and put your name and period on them.</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Work on these completing all questions in the reading, including the Lesson Reviews and </a:t>
                      </a:r>
                      <a:r>
                        <a:rPr lang="en-US" sz="2000" b="1" u="none" baseline="0">
                          <a:solidFill>
                            <a:srgbClr val="0070C0"/>
                          </a:solidFill>
                          <a:highlight>
                            <a:srgbClr val="FFFF00"/>
                          </a:highlight>
                          <a:uFill>
                            <a:solidFill>
                              <a:srgbClr val="00FF00"/>
                            </a:solidFill>
                          </a:uFill>
                          <a:latin typeface="kBritannic Bold"/>
                        </a:rPr>
                        <a:t>Summaries.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Turn this in----complete or not!</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2: What is a food chain? Pg.68</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Ecology                                     carnivore</a:t>
                      </a:r>
                    </a:p>
                    <a:p>
                      <a:r>
                        <a:rPr lang="en-US" sz="1800" b="1" u="none" baseline="0" dirty="0">
                          <a:solidFill>
                            <a:srgbClr val="FF0000"/>
                          </a:solidFill>
                        </a:rPr>
                        <a:t>Population                               omnivore</a:t>
                      </a:r>
                    </a:p>
                    <a:p>
                      <a:r>
                        <a:rPr lang="en-US" sz="1800" b="1" u="none" baseline="0" dirty="0">
                          <a:solidFill>
                            <a:srgbClr val="FF0000"/>
                          </a:solidFill>
                        </a:rPr>
                        <a:t>Ecosystem                                food web</a:t>
                      </a:r>
                    </a:p>
                    <a:p>
                      <a:r>
                        <a:rPr lang="en-US" sz="1800" b="1" u="none" baseline="0" dirty="0">
                          <a:solidFill>
                            <a:srgbClr val="FF0000"/>
                          </a:solidFill>
                        </a:rPr>
                        <a:t>Niche                                         herbivore  </a:t>
                      </a:r>
                    </a:p>
                    <a:p>
                      <a:r>
                        <a:rPr lang="en-US" sz="1800" b="1" u="none" baseline="0" dirty="0">
                          <a:solidFill>
                            <a:srgbClr val="FF0000"/>
                          </a:solidFill>
                        </a:rPr>
                        <a:t>Biotic factor                             producer</a:t>
                      </a:r>
                    </a:p>
                    <a:p>
                      <a:r>
                        <a:rPr lang="en-US" sz="1800" b="1" u="none" baseline="0" dirty="0">
                          <a:solidFill>
                            <a:srgbClr val="FF0000"/>
                          </a:solidFill>
                        </a:rPr>
                        <a:t>Abiotic factor                           consumer </a:t>
                      </a:r>
                    </a:p>
                    <a:p>
                      <a:r>
                        <a:rPr lang="en-US" sz="1800" b="1" u="none" baseline="0" dirty="0">
                          <a:solidFill>
                            <a:srgbClr val="FF0000"/>
                          </a:solidFill>
                        </a:rPr>
                        <a:t>Species                                      decomposer</a:t>
                      </a:r>
                    </a:p>
                    <a:p>
                      <a:r>
                        <a:rPr lang="en-US" sz="1800" b="1" u="none" baseline="0" dirty="0">
                          <a:solidFill>
                            <a:srgbClr val="FF0000"/>
                          </a:solidFill>
                        </a:rPr>
                        <a:t>Biome                                       food chain</a:t>
                      </a:r>
                    </a:p>
                    <a:p>
                      <a:r>
                        <a:rPr lang="en-US" sz="1800" b="1" u="none" baseline="0" dirty="0">
                          <a:solidFill>
                            <a:srgbClr val="FF0000"/>
                          </a:solidFill>
                        </a:rPr>
                        <a:t>Community</a:t>
                      </a:r>
                    </a:p>
                    <a:p>
                      <a:r>
                        <a:rPr lang="en-US" sz="1800" b="1" u="none" baseline="0" dirty="0">
                          <a:solidFill>
                            <a:srgbClr val="FF0000"/>
                          </a:solidFill>
                        </a:rPr>
                        <a:t>Habitat</a:t>
                      </a:r>
                    </a:p>
                    <a:p>
                      <a:endParaRPr lang="en-US" sz="1800" b="1" u="none" baseline="0" dirty="0">
                        <a:solidFill>
                          <a:srgbClr val="FF0000"/>
                        </a:solidFill>
                      </a:endParaRP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11248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1021179"/>
              </p:ext>
            </p:extLst>
          </p:nvPr>
        </p:nvGraphicFramePr>
        <p:xfrm>
          <a:off x="383058" y="160637"/>
          <a:ext cx="11602995" cy="15396604"/>
        </p:xfrm>
        <a:graphic>
          <a:graphicData uri="http://schemas.openxmlformats.org/drawingml/2006/table">
            <a:tbl>
              <a:tblPr firstRow="1" bandRow="1">
                <a:tableStyleId>{2D5ABB26-0587-4C30-8999-92F81FD0307C}</a:tableStyleId>
              </a:tblPr>
              <a:tblGrid>
                <a:gridCol w="4954039">
                  <a:extLst>
                    <a:ext uri="{9D8B030D-6E8A-4147-A177-3AD203B41FA5}">
                      <a16:colId xmlns:a16="http://schemas.microsoft.com/office/drawing/2014/main" xmlns="" val="20000"/>
                    </a:ext>
                  </a:extLst>
                </a:gridCol>
                <a:gridCol w="6648956">
                  <a:extLst>
                    <a:ext uri="{9D8B030D-6E8A-4147-A177-3AD203B41FA5}">
                      <a16:colId xmlns:a16="http://schemas.microsoft.com/office/drawing/2014/main" xmlns="" val="20001"/>
                    </a:ext>
                  </a:extLst>
                </a:gridCol>
              </a:tblGrid>
              <a:tr h="669516">
                <a:tc>
                  <a:txBody>
                    <a:bodyPr/>
                    <a:lstStyle/>
                    <a:p>
                      <a:r>
                        <a:rPr lang="en-US" sz="1900" b="1" dirty="0">
                          <a:solidFill>
                            <a:srgbClr val="FF0000"/>
                          </a:solidFill>
                        </a:rPr>
                        <a:t>Date:  3/04/19----</a:t>
                      </a:r>
                      <a:r>
                        <a:rPr lang="en-US" sz="1900" b="1" dirty="0">
                          <a:solidFill>
                            <a:srgbClr val="00B0F0"/>
                          </a:solidFill>
                        </a:rPr>
                        <a:t>UNIT 10 Ecology</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HOMEWORK: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1171642">
                <a:tc>
                  <a:txBody>
                    <a:bodyPr/>
                    <a:lstStyle/>
                    <a:p>
                      <a:r>
                        <a:rPr lang="en-US" sz="2000" b="1" dirty="0">
                          <a:solidFill>
                            <a:srgbClr val="FF0000"/>
                          </a:solidFill>
                        </a:rPr>
                        <a:t>Please prepare for</a:t>
                      </a:r>
                      <a:r>
                        <a:rPr lang="en-US" sz="2000" b="1" baseline="0" dirty="0">
                          <a:solidFill>
                            <a:srgbClr val="FF0000"/>
                          </a:solidFill>
                        </a:rPr>
                        <a:t> class. You will need</a:t>
                      </a:r>
                      <a:r>
                        <a:rPr lang="en-US" sz="3200" b="1" baseline="0" dirty="0">
                          <a:solidFill>
                            <a:srgbClr val="FF0000"/>
                          </a:solidFill>
                        </a:rPr>
                        <a:t>:</a:t>
                      </a:r>
                      <a:r>
                        <a:rPr lang="en-US" sz="3200" b="1" baseline="0" dirty="0">
                          <a:solidFill>
                            <a:srgbClr val="00B050"/>
                          </a:solidFill>
                        </a:rPr>
                        <a:t> Planner OUT…or I will sign!</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baseline="0" dirty="0">
                          <a:solidFill>
                            <a:srgbClr val="FF0000"/>
                          </a:solidFill>
                        </a:rPr>
                        <a:t>Science Starter: “DO NOWS”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200" b="1" u="none" baseline="0" dirty="0">
                          <a:solidFill>
                            <a:srgbClr val="0070C0"/>
                          </a:solidFill>
                        </a:rPr>
                        <a:t>PLANNER…</a:t>
                      </a:r>
                      <a:r>
                        <a:rPr lang="en-US" sz="2200" b="1" u="none" baseline="0" dirty="0">
                          <a:solidFill>
                            <a:srgbClr val="0070C0"/>
                          </a:solidFill>
                          <a:highlight>
                            <a:srgbClr val="FFFF00"/>
                          </a:highlight>
                          <a:latin typeface="kBritannic Bold"/>
                        </a:rPr>
                        <a:t>Keep planner out on desk….EVERY DAY…ALL DAY!</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Lesson 3 Vocab. Sheet page 74 (7 words)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Lesson 3 Definitions w/ pics page 75</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lesson 4 Vocab. Sheet page 76 (6 words)</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Unit 10 Lesson 4 Definitions no pics page 77</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r>
                        <a:rPr lang="en-US" sz="2000" b="1" u="none" baseline="0" dirty="0">
                          <a:solidFill>
                            <a:srgbClr val="0070C0"/>
                          </a:solidFill>
                          <a:highlight>
                            <a:srgbClr val="FFFF00"/>
                          </a:highlight>
                          <a:uFill>
                            <a:solidFill>
                              <a:srgbClr val="00FF00"/>
                            </a:solidFill>
                          </a:uFill>
                          <a:latin typeface="kBritannic Bold"/>
                        </a:rPr>
                        <a:t>Come get stickers as you need them.</a:t>
                      </a: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000" b="1" u="none" baseline="0" dirty="0">
                        <a:solidFill>
                          <a:srgbClr val="0070C0"/>
                        </a:solidFill>
                        <a:highlight>
                          <a:srgbClr val="FFFF00"/>
                        </a:highlight>
                        <a:uFill>
                          <a:solidFill>
                            <a:srgbClr val="00FF00"/>
                          </a:solidFill>
                        </a:uFill>
                        <a:latin typeface="kBritannic Bold"/>
                      </a:endParaRPr>
                    </a:p>
                    <a:p>
                      <a:pPr marL="457200" marR="0" indent="-457200" algn="l" defTabSz="914400" rtl="0" eaLnBrk="1" fontAlgn="auto" latinLnBrk="0" hangingPunct="1">
                        <a:lnSpc>
                          <a:spcPct val="100000"/>
                        </a:lnSpc>
                        <a:spcBef>
                          <a:spcPts val="0"/>
                        </a:spcBef>
                        <a:spcAft>
                          <a:spcPts val="0"/>
                        </a:spcAft>
                        <a:buClrTx/>
                        <a:buSzTx/>
                        <a:buFontTx/>
                        <a:buAutoNum type="arabicParen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solidFill>
                          <a:srgbClr val="7030A0"/>
                        </a:solidFill>
                        <a:uFill>
                          <a:solidFill>
                            <a:srgbClr val="00FF00"/>
                          </a:solidFill>
                        </a:u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00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0070C0"/>
                          </a:solidFill>
                        </a:rPr>
                        <a:t>EQ # 2: What is a food chain? Pg.68</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2"/>
                  </a:ext>
                </a:extLst>
              </a:tr>
              <a:tr h="140360">
                <a:tc>
                  <a:txBody>
                    <a:bodyPr/>
                    <a:lstStyle/>
                    <a:p>
                      <a:r>
                        <a:rPr lang="en-US" sz="1900" b="1" dirty="0">
                          <a:solidFill>
                            <a:srgbClr val="FF0000"/>
                          </a:solidFill>
                        </a:rPr>
                        <a:t>  </a:t>
                      </a: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xmlns="" val="10003"/>
                  </a:ext>
                </a:extLst>
              </a:tr>
              <a:tr h="6763637">
                <a:tc>
                  <a:txBody>
                    <a:bodyPr/>
                    <a:lstStyle/>
                    <a:p>
                      <a:r>
                        <a:rPr lang="en-US" sz="1800" b="1" i="1" u="sng" baseline="0" dirty="0">
                          <a:solidFill>
                            <a:srgbClr val="FF0000"/>
                          </a:solidFill>
                        </a:rPr>
                        <a:t>LESSON 1                                  LESSON 2</a:t>
                      </a:r>
                    </a:p>
                    <a:p>
                      <a:r>
                        <a:rPr lang="en-US" sz="1800" b="1" u="none" baseline="0" dirty="0">
                          <a:solidFill>
                            <a:srgbClr val="FF0000"/>
                          </a:solidFill>
                        </a:rPr>
                        <a:t>Predator                                   limiting factor</a:t>
                      </a:r>
                    </a:p>
                    <a:p>
                      <a:r>
                        <a:rPr lang="en-US" sz="1800" b="1" u="none" baseline="0" dirty="0">
                          <a:solidFill>
                            <a:srgbClr val="FF0000"/>
                          </a:solidFill>
                        </a:rPr>
                        <a:t>Mutualism                                wetland</a:t>
                      </a:r>
                    </a:p>
                    <a:p>
                      <a:r>
                        <a:rPr lang="en-US" sz="1800" b="1" u="none" baseline="0" dirty="0">
                          <a:solidFill>
                            <a:srgbClr val="FF0000"/>
                          </a:solidFill>
                        </a:rPr>
                        <a:t>Competition                             native species</a:t>
                      </a:r>
                    </a:p>
                    <a:p>
                      <a:r>
                        <a:rPr lang="en-US" sz="1800" b="1" u="none" baseline="0" dirty="0">
                          <a:solidFill>
                            <a:srgbClr val="FF0000"/>
                          </a:solidFill>
                        </a:rPr>
                        <a:t>Prey                                           estuary</a:t>
                      </a:r>
                    </a:p>
                    <a:p>
                      <a:r>
                        <a:rPr lang="en-US" sz="1800" b="1" u="none" baseline="0" dirty="0">
                          <a:solidFill>
                            <a:srgbClr val="FF0000"/>
                          </a:solidFill>
                        </a:rPr>
                        <a:t>Symbiosis                                  coral reef</a:t>
                      </a:r>
                    </a:p>
                    <a:p>
                      <a:r>
                        <a:rPr lang="en-US" sz="1800" b="1" u="none" baseline="0" dirty="0">
                          <a:solidFill>
                            <a:srgbClr val="FF0000"/>
                          </a:solidFill>
                        </a:rPr>
                        <a:t>commensalism</a:t>
                      </a:r>
                    </a:p>
                    <a:p>
                      <a:endParaRPr lang="en-US" sz="1800" b="1" u="none"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5"/>
                  </a:ext>
                </a:extLst>
              </a:tr>
              <a:tr h="2701550">
                <a:tc>
                  <a:txBody>
                    <a:bodyPr/>
                    <a:lstStyle/>
                    <a:p>
                      <a:endParaRPr lang="en-US" sz="2400" b="1" baseline="0" dirty="0">
                        <a:solidFill>
                          <a:srgbClr val="FF0000"/>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none" baseline="0" dirty="0">
                        <a:solidFill>
                          <a:schemeClr val="tx1"/>
                        </a:solidFill>
                      </a:endParaRPr>
                    </a:p>
                  </a:txBody>
                  <a:tcPr marT="45696" marB="4569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3"/>
          <p:cNvSpPr/>
          <p:nvPr/>
        </p:nvSpPr>
        <p:spPr>
          <a:xfrm>
            <a:off x="3483874" y="3244334"/>
            <a:ext cx="184731" cy="276999"/>
          </a:xfrm>
          <a:prstGeom prst="rect">
            <a:avLst/>
          </a:prstGeom>
        </p:spPr>
        <p:txBody>
          <a:bodyPr wrap="none">
            <a:spAutoFit/>
          </a:bodyPr>
          <a:lstStyle/>
          <a:p>
            <a:pPr>
              <a:defRPr/>
            </a:pPr>
            <a:endParaRPr lang="en-US" sz="1200" b="1" dirty="0">
              <a:solidFill>
                <a:srgbClr val="0070C0"/>
              </a:solidFill>
            </a:endParaRPr>
          </a:p>
        </p:txBody>
      </p:sp>
    </p:spTree>
    <p:extLst>
      <p:ext uri="{BB962C8B-B14F-4D97-AF65-F5344CB8AC3E}">
        <p14:creationId xmlns:p14="http://schemas.microsoft.com/office/powerpoint/2010/main" val="425043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13191</TotalTime>
  <Words>1403</Words>
  <Application>Microsoft Office PowerPoint</Application>
  <PresentationFormat>Widescreen</PresentationFormat>
  <Paragraphs>397</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Abadi MT W01 Bold</vt:lpstr>
      <vt:lpstr>Abadi MT W01 Light</vt:lpstr>
      <vt:lpstr>Arial</vt:lpstr>
      <vt:lpstr>Calibri</vt:lpstr>
      <vt:lpstr>Calibri Light</vt:lpstr>
      <vt:lpstr>kBritannic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Adkins</dc:creator>
  <cp:lastModifiedBy>Ellen Adkins</cp:lastModifiedBy>
  <cp:revision>68</cp:revision>
  <dcterms:created xsi:type="dcterms:W3CDTF">2018-11-13T14:21:51Z</dcterms:created>
  <dcterms:modified xsi:type="dcterms:W3CDTF">2019-03-04T18:31:01Z</dcterms:modified>
</cp:coreProperties>
</file>