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61" r:id="rId4"/>
    <p:sldId id="257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77" r:id="rId15"/>
    <p:sldId id="278" r:id="rId16"/>
    <p:sldId id="279" r:id="rId17"/>
    <p:sldId id="281" r:id="rId18"/>
    <p:sldId id="282" r:id="rId19"/>
    <p:sldId id="283" r:id="rId20"/>
    <p:sldId id="284" r:id="rId21"/>
    <p:sldId id="286" r:id="rId22"/>
    <p:sldId id="287" r:id="rId23"/>
    <p:sldId id="288" r:id="rId24"/>
    <p:sldId id="289" r:id="rId25"/>
    <p:sldId id="290" r:id="rId26"/>
    <p:sldId id="285" r:id="rId27"/>
    <p:sldId id="280" r:id="rId28"/>
    <p:sldId id="268" r:id="rId29"/>
    <p:sldId id="275" r:id="rId30"/>
    <p:sldId id="27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3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250C-1314-43B3-B7B4-660CADA2FD7A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374-C902-45F9-8481-D4AB82DFCBE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157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250C-1314-43B3-B7B4-660CADA2FD7A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374-C902-45F9-8481-D4AB82DF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91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250C-1314-43B3-B7B4-660CADA2FD7A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374-C902-45F9-8481-D4AB82DF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31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250C-1314-43B3-B7B4-660CADA2FD7A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374-C902-45F9-8481-D4AB82DFCBE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221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250C-1314-43B3-B7B4-660CADA2FD7A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374-C902-45F9-8481-D4AB82DF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36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250C-1314-43B3-B7B4-660CADA2FD7A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374-C902-45F9-8481-D4AB82DFCBE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6339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250C-1314-43B3-B7B4-660CADA2FD7A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374-C902-45F9-8481-D4AB82DF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22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250C-1314-43B3-B7B4-660CADA2FD7A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374-C902-45F9-8481-D4AB82DF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50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250C-1314-43B3-B7B4-660CADA2FD7A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374-C902-45F9-8481-D4AB82DF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55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250C-1314-43B3-B7B4-660CADA2FD7A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374-C902-45F9-8481-D4AB82DF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0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250C-1314-43B3-B7B4-660CADA2FD7A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374-C902-45F9-8481-D4AB82DF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21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250C-1314-43B3-B7B4-660CADA2FD7A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374-C902-45F9-8481-D4AB82DF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5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250C-1314-43B3-B7B4-660CADA2FD7A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374-C902-45F9-8481-D4AB82DF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47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250C-1314-43B3-B7B4-660CADA2FD7A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374-C902-45F9-8481-D4AB82DF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8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250C-1314-43B3-B7B4-660CADA2FD7A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374-C902-45F9-8481-D4AB82DF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250C-1314-43B3-B7B4-660CADA2FD7A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374-C902-45F9-8481-D4AB82DF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1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250C-1314-43B3-B7B4-660CADA2FD7A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4374-C902-45F9-8481-D4AB82DF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8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B43250C-1314-43B3-B7B4-660CADA2FD7A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E3C4374-C902-45F9-8481-D4AB82DF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46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E5FE64-89EB-4369-97BD-BE5A79D5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617" y="1903630"/>
            <a:ext cx="7920680" cy="2045044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Benchmark Review – 2019</a:t>
            </a:r>
            <a:br>
              <a:rPr lang="en-US" sz="4400" b="1" dirty="0">
                <a:solidFill>
                  <a:schemeClr val="bg1"/>
                </a:solidFill>
              </a:rPr>
            </a:br>
            <a:r>
              <a:rPr lang="en-US" sz="4400" b="1" dirty="0">
                <a:solidFill>
                  <a:schemeClr val="bg1"/>
                </a:solidFill>
              </a:rPr>
              <a:t/>
            </a:r>
            <a:br>
              <a:rPr lang="en-US" sz="4400" b="1" dirty="0">
                <a:solidFill>
                  <a:schemeClr val="bg1"/>
                </a:solidFill>
              </a:rPr>
            </a:br>
            <a:r>
              <a:rPr lang="en-US" sz="4400" b="1" dirty="0">
                <a:solidFill>
                  <a:srgbClr val="FF0000"/>
                </a:solidFill>
              </a:rPr>
              <a:t>Answers will be on the page after the question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94C96F-26DF-4056-BACB-459B64DB033B}"/>
              </a:ext>
            </a:extLst>
          </p:cNvPr>
          <p:cNvSpPr txBox="1"/>
          <p:nvPr/>
        </p:nvSpPr>
        <p:spPr>
          <a:xfrm>
            <a:off x="667266" y="4510217"/>
            <a:ext cx="8723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.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318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E5FE64-89EB-4369-97BD-BE5A79D5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25" y="-341012"/>
            <a:ext cx="11417643" cy="297180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9. Heat and pressure deep in the earth can change any type of rock into what?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94C96F-26DF-4056-BACB-459B64DB033B}"/>
              </a:ext>
            </a:extLst>
          </p:cNvPr>
          <p:cNvSpPr txBox="1"/>
          <p:nvPr/>
        </p:nvSpPr>
        <p:spPr>
          <a:xfrm>
            <a:off x="135924" y="129746"/>
            <a:ext cx="9885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8. ANS: They </a:t>
            </a:r>
            <a:r>
              <a:rPr lang="en-US" sz="2000" b="1" dirty="0">
                <a:solidFill>
                  <a:srgbClr val="FF0000"/>
                </a:solidFill>
              </a:rPr>
              <a:t>do not have a layered or banded appearance.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4818" name="Picture 2" descr="Image result for heat and pressure deep beneath earth's surface">
            <a:extLst>
              <a:ext uri="{FF2B5EF4-FFF2-40B4-BE49-F238E27FC236}">
                <a16:creationId xmlns:a16="http://schemas.microsoft.com/office/drawing/2014/main" xmlns="" id="{282CF04B-F957-4BBA-BED7-CF5FE0062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51" y="2762249"/>
            <a:ext cx="6186874" cy="346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048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E5FE64-89EB-4369-97BD-BE5A79D5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25" y="-341012"/>
            <a:ext cx="11417643" cy="297180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10. What is an anticline?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94C96F-26DF-4056-BACB-459B64DB033B}"/>
              </a:ext>
            </a:extLst>
          </p:cNvPr>
          <p:cNvSpPr txBox="1"/>
          <p:nvPr/>
        </p:nvSpPr>
        <p:spPr>
          <a:xfrm>
            <a:off x="135924" y="129746"/>
            <a:ext cx="9885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9. ANS: Metamorphic Rock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3794" name="Picture 2" descr="Image result for anticline">
            <a:extLst>
              <a:ext uri="{FF2B5EF4-FFF2-40B4-BE49-F238E27FC236}">
                <a16:creationId xmlns:a16="http://schemas.microsoft.com/office/drawing/2014/main" xmlns="" id="{28653471-D6D2-4CB7-B13D-7F47499DA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94" y="2768943"/>
            <a:ext cx="580072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Image result for anticline">
            <a:extLst>
              <a:ext uri="{FF2B5EF4-FFF2-40B4-BE49-F238E27FC236}">
                <a16:creationId xmlns:a16="http://schemas.microsoft.com/office/drawing/2014/main" xmlns="" id="{16C97A68-EC0B-4CC8-899D-609776130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115" y="2183672"/>
            <a:ext cx="5220737" cy="370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983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E5FE64-89EB-4369-97BD-BE5A79D5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25" y="-341012"/>
            <a:ext cx="11417643" cy="297180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11. What are abiotic factors?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94C96F-26DF-4056-BACB-459B64DB033B}"/>
              </a:ext>
            </a:extLst>
          </p:cNvPr>
          <p:cNvSpPr txBox="1"/>
          <p:nvPr/>
        </p:nvSpPr>
        <p:spPr>
          <a:xfrm>
            <a:off x="135924" y="129746"/>
            <a:ext cx="9885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10. ANS: A fold in rock that bends upward into an arch is called an anticline.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2770" name="Picture 2" descr="Image result for abiotic factors">
            <a:extLst>
              <a:ext uri="{FF2B5EF4-FFF2-40B4-BE49-F238E27FC236}">
                <a16:creationId xmlns:a16="http://schemas.microsoft.com/office/drawing/2014/main" xmlns="" id="{1F6897D2-AFD0-46BE-B929-496FF3F03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36" y="2751568"/>
            <a:ext cx="6794362" cy="384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202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E5FE64-89EB-4369-97BD-BE5A79D5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25" y="-341012"/>
            <a:ext cx="11417643" cy="297180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12. What is a population?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94C96F-26DF-4056-BACB-459B64DB033B}"/>
              </a:ext>
            </a:extLst>
          </p:cNvPr>
          <p:cNvSpPr txBox="1"/>
          <p:nvPr/>
        </p:nvSpPr>
        <p:spPr>
          <a:xfrm>
            <a:off x="135924" y="129746"/>
            <a:ext cx="9885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11.  ANS: The non-living parts of an ecosystem. </a:t>
            </a:r>
          </a:p>
        </p:txBody>
      </p:sp>
      <p:pic>
        <p:nvPicPr>
          <p:cNvPr id="23554" name="Picture 2" descr="Image result for population science">
            <a:extLst>
              <a:ext uri="{FF2B5EF4-FFF2-40B4-BE49-F238E27FC236}">
                <a16:creationId xmlns:a16="http://schemas.microsoft.com/office/drawing/2014/main" xmlns="" id="{50847EF9-E9B1-49E0-A85C-78F0199EF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034" y="2667943"/>
            <a:ext cx="4388966" cy="405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32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E5FE64-89EB-4369-97BD-BE5A79D5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25" y="-341012"/>
            <a:ext cx="11417643" cy="297180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13.  What is a habitat?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94C96F-26DF-4056-BACB-459B64DB033B}"/>
              </a:ext>
            </a:extLst>
          </p:cNvPr>
          <p:cNvSpPr txBox="1"/>
          <p:nvPr/>
        </p:nvSpPr>
        <p:spPr>
          <a:xfrm>
            <a:off x="135924" y="129746"/>
            <a:ext cx="9885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12.  ANS: A population is all the members of one species living in a particular area. </a:t>
            </a:r>
          </a:p>
        </p:txBody>
      </p:sp>
      <p:pic>
        <p:nvPicPr>
          <p:cNvPr id="22530" name="Picture 2" descr="Image result for habitat science">
            <a:extLst>
              <a:ext uri="{FF2B5EF4-FFF2-40B4-BE49-F238E27FC236}">
                <a16:creationId xmlns:a16="http://schemas.microsoft.com/office/drawing/2014/main" xmlns="" id="{2D20313C-C943-4F38-BD38-3FF62BE12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46" y="2630789"/>
            <a:ext cx="7284382" cy="409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592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E5FE64-89EB-4369-97BD-BE5A79D5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25" y="-341012"/>
            <a:ext cx="11417643" cy="297180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14. What abiotic factors do algae and plants use to help them produce their own food?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94C96F-26DF-4056-BACB-459B64DB033B}"/>
              </a:ext>
            </a:extLst>
          </p:cNvPr>
          <p:cNvSpPr txBox="1"/>
          <p:nvPr/>
        </p:nvSpPr>
        <p:spPr>
          <a:xfrm>
            <a:off x="135924" y="129746"/>
            <a:ext cx="9885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13.  ANS: A habitat is a place where an organism lives and that provides the things the organism needs. </a:t>
            </a:r>
          </a:p>
        </p:txBody>
      </p:sp>
      <p:pic>
        <p:nvPicPr>
          <p:cNvPr id="21506" name="Picture 2" descr="Image result for algae and plants">
            <a:extLst>
              <a:ext uri="{FF2B5EF4-FFF2-40B4-BE49-F238E27FC236}">
                <a16:creationId xmlns:a16="http://schemas.microsoft.com/office/drawing/2014/main" xmlns="" id="{43C77C04-24EA-4DA5-BDB2-08B9F8527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32" y="2630789"/>
            <a:ext cx="6879611" cy="392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723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E5FE64-89EB-4369-97BD-BE5A79D5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25" y="-341012"/>
            <a:ext cx="11417643" cy="297180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15. What is deposition?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94C96F-26DF-4056-BACB-459B64DB033B}"/>
              </a:ext>
            </a:extLst>
          </p:cNvPr>
          <p:cNvSpPr txBox="1"/>
          <p:nvPr/>
        </p:nvSpPr>
        <p:spPr>
          <a:xfrm>
            <a:off x="135924" y="129746"/>
            <a:ext cx="9885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14.  ANS: sunlight, carbon dioxide and water </a:t>
            </a:r>
          </a:p>
        </p:txBody>
      </p:sp>
      <p:pic>
        <p:nvPicPr>
          <p:cNvPr id="20482" name="Picture 2" descr="Image result for deposition">
            <a:extLst>
              <a:ext uri="{FF2B5EF4-FFF2-40B4-BE49-F238E27FC236}">
                <a16:creationId xmlns:a16="http://schemas.microsoft.com/office/drawing/2014/main" xmlns="" id="{013101B8-7859-4E8E-AC8F-9D87720CE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94" y="2681417"/>
            <a:ext cx="723900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786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E5FE64-89EB-4369-97BD-BE5A79D5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25" y="-341012"/>
            <a:ext cx="11417643" cy="297180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16. What are predators?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94C96F-26DF-4056-BACB-459B64DB033B}"/>
              </a:ext>
            </a:extLst>
          </p:cNvPr>
          <p:cNvSpPr txBox="1"/>
          <p:nvPr/>
        </p:nvSpPr>
        <p:spPr>
          <a:xfrm>
            <a:off x="135924" y="129746"/>
            <a:ext cx="9885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15.  ANS: Deposition is the process by which sediment settles out of the water or the wind carries it and deposits it.</a:t>
            </a:r>
          </a:p>
        </p:txBody>
      </p:sp>
      <p:pic>
        <p:nvPicPr>
          <p:cNvPr id="18434" name="Picture 2" descr="Image result for predators science">
            <a:extLst>
              <a:ext uri="{FF2B5EF4-FFF2-40B4-BE49-F238E27FC236}">
                <a16:creationId xmlns:a16="http://schemas.microsoft.com/office/drawing/2014/main" xmlns="" id="{7C70C29C-746E-411F-ACAF-CEFA1DA0F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15" y="2630788"/>
            <a:ext cx="7097659" cy="399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841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E5FE64-89EB-4369-97BD-BE5A79D5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25" y="-341012"/>
            <a:ext cx="11417643" cy="297180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17. What is sea-floor spreading?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94C96F-26DF-4056-BACB-459B64DB033B}"/>
              </a:ext>
            </a:extLst>
          </p:cNvPr>
          <p:cNvSpPr txBox="1"/>
          <p:nvPr/>
        </p:nvSpPr>
        <p:spPr>
          <a:xfrm>
            <a:off x="135924" y="129746"/>
            <a:ext cx="9885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16.  ANS: </a:t>
            </a:r>
            <a:r>
              <a:rPr lang="en-US" sz="2000" b="1" dirty="0">
                <a:solidFill>
                  <a:srgbClr val="FF0000"/>
                </a:solidFill>
              </a:rPr>
              <a:t>wild animals that hunt, or prey on, other animals.</a:t>
            </a:r>
            <a:r>
              <a:rPr lang="en-US" dirty="0"/>
              <a:t>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7412" name="Picture 4" descr="Related image">
            <a:extLst>
              <a:ext uri="{FF2B5EF4-FFF2-40B4-BE49-F238E27FC236}">
                <a16:creationId xmlns:a16="http://schemas.microsoft.com/office/drawing/2014/main" xmlns="" id="{FABE951C-43DA-47B7-AC28-ABDD4A5E7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63" y="2780441"/>
            <a:ext cx="8179362" cy="357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119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E5FE64-89EB-4369-97BD-BE5A79D5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24" y="129746"/>
            <a:ext cx="11417643" cy="297180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18. In a hydroelectric plant, the mechanical energy in moving water is transformed into what type of energy?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94C96F-26DF-4056-BACB-459B64DB033B}"/>
              </a:ext>
            </a:extLst>
          </p:cNvPr>
          <p:cNvSpPr txBox="1"/>
          <p:nvPr/>
        </p:nvSpPr>
        <p:spPr>
          <a:xfrm>
            <a:off x="135924" y="129746"/>
            <a:ext cx="9885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17.  ANS: Seafloor spreading is a process that occurs at mid-ocean ridges, where new oceanic crust is formed through volcanic activity and then gradually moves away from the ridge. </a:t>
            </a:r>
          </a:p>
        </p:txBody>
      </p:sp>
      <p:pic>
        <p:nvPicPr>
          <p:cNvPr id="16386" name="Picture 2" descr="Image result for hydroelectric plant">
            <a:extLst>
              <a:ext uri="{FF2B5EF4-FFF2-40B4-BE49-F238E27FC236}">
                <a16:creationId xmlns:a16="http://schemas.microsoft.com/office/drawing/2014/main" xmlns="" id="{1C3F5188-05CE-4C43-A25C-CF741C6D6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281" y="2613454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03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E5FE64-89EB-4369-97BD-BE5A79D5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216" y="-624017"/>
            <a:ext cx="10807572" cy="297180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1. You are investigation what type of nuts that squirrels prefer. Your dependent variable is the number of squirrels coming to eat. What would the independent variable be?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94C96F-26DF-4056-BACB-459B64DB033B}"/>
              </a:ext>
            </a:extLst>
          </p:cNvPr>
          <p:cNvSpPr txBox="1"/>
          <p:nvPr/>
        </p:nvSpPr>
        <p:spPr>
          <a:xfrm>
            <a:off x="667266" y="4510217"/>
            <a:ext cx="8723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.</a:t>
            </a:r>
          </a:p>
          <a:p>
            <a:r>
              <a:rPr lang="en-US" dirty="0"/>
              <a:t> </a:t>
            </a:r>
          </a:p>
        </p:txBody>
      </p:sp>
      <p:pic>
        <p:nvPicPr>
          <p:cNvPr id="1026" name="Picture 2" descr="Image result for squirrel eating nuts">
            <a:extLst>
              <a:ext uri="{FF2B5EF4-FFF2-40B4-BE49-F238E27FC236}">
                <a16:creationId xmlns:a16="http://schemas.microsoft.com/office/drawing/2014/main" xmlns="" id="{497C6E0C-E5CC-41B6-BD02-CEFDF0D08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76" y="2399517"/>
            <a:ext cx="6017740" cy="42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975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E5FE64-89EB-4369-97BD-BE5A79D5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986823"/>
            <a:ext cx="11417643" cy="297180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19. What is </a:t>
            </a:r>
            <a:r>
              <a:rPr lang="en-US" sz="3200" b="1" dirty="0" err="1">
                <a:solidFill>
                  <a:schemeClr val="bg1"/>
                </a:solidFill>
              </a:rPr>
              <a:t>Dna</a:t>
            </a:r>
            <a:r>
              <a:rPr lang="en-US" sz="3200" b="1" dirty="0">
                <a:solidFill>
                  <a:schemeClr val="bg1"/>
                </a:solidFill>
              </a:rPr>
              <a:t> replication?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94C96F-26DF-4056-BACB-459B64DB033B}"/>
              </a:ext>
            </a:extLst>
          </p:cNvPr>
          <p:cNvSpPr txBox="1"/>
          <p:nvPr/>
        </p:nvSpPr>
        <p:spPr>
          <a:xfrm>
            <a:off x="135924" y="129746"/>
            <a:ext cx="9885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18.  ANS: electrical energy </a:t>
            </a:r>
          </a:p>
        </p:txBody>
      </p:sp>
      <p:pic>
        <p:nvPicPr>
          <p:cNvPr id="15362" name="Picture 2" descr="Image result for dna replication">
            <a:extLst>
              <a:ext uri="{FF2B5EF4-FFF2-40B4-BE49-F238E27FC236}">
                <a16:creationId xmlns:a16="http://schemas.microsoft.com/office/drawing/2014/main" xmlns="" id="{144E761E-488F-493F-95F3-CE1AA2864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9" y="2248930"/>
            <a:ext cx="8442509" cy="44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761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E5FE64-89EB-4369-97BD-BE5A79D5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968" y="1154155"/>
            <a:ext cx="11417643" cy="297180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20. During replication of DNA, what does cytosine always pair with?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What does adenine always pair with?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94C96F-26DF-4056-BACB-459B64DB033B}"/>
              </a:ext>
            </a:extLst>
          </p:cNvPr>
          <p:cNvSpPr txBox="1"/>
          <p:nvPr/>
        </p:nvSpPr>
        <p:spPr>
          <a:xfrm>
            <a:off x="135924" y="129746"/>
            <a:ext cx="9885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19.  ANS: </a:t>
            </a:r>
            <a:r>
              <a:rPr lang="en-US" sz="2000" b="1" dirty="0">
                <a:solidFill>
                  <a:srgbClr val="FF0000"/>
                </a:solidFill>
              </a:rPr>
              <a:t>the process by which DNA makes a copy of itself during cell division.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Image result for adenine cytosine guanine thymine">
            <a:extLst>
              <a:ext uri="{FF2B5EF4-FFF2-40B4-BE49-F238E27FC236}">
                <a16:creationId xmlns:a16="http://schemas.microsoft.com/office/drawing/2014/main" xmlns="" id="{FF544D36-E58B-4A72-8AD4-04431AF39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31" y="3151746"/>
            <a:ext cx="47625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breaking bonds in cells">
            <a:extLst>
              <a:ext uri="{FF2B5EF4-FFF2-40B4-BE49-F238E27FC236}">
                <a16:creationId xmlns:a16="http://schemas.microsoft.com/office/drawing/2014/main" xmlns="" id="{EFC25C19-D8AC-4829-8E38-51A219933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3151746"/>
            <a:ext cx="5745892" cy="344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389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E5FE64-89EB-4369-97BD-BE5A79D5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25" y="-341012"/>
            <a:ext cx="11417643" cy="297180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21. How do cells obtain energy in organisms?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94C96F-26DF-4056-BACB-459B64DB033B}"/>
              </a:ext>
            </a:extLst>
          </p:cNvPr>
          <p:cNvSpPr txBox="1"/>
          <p:nvPr/>
        </p:nvSpPr>
        <p:spPr>
          <a:xfrm>
            <a:off x="135924" y="129746"/>
            <a:ext cx="9885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20.  ANS:  Cytosine pairs with Guanine (C – G)     Adenine pairs with Thymine (A – T) </a:t>
            </a:r>
          </a:p>
        </p:txBody>
      </p:sp>
      <p:pic>
        <p:nvPicPr>
          <p:cNvPr id="12290" name="Picture 2" descr="Image result for cells">
            <a:extLst>
              <a:ext uri="{FF2B5EF4-FFF2-40B4-BE49-F238E27FC236}">
                <a16:creationId xmlns:a16="http://schemas.microsoft.com/office/drawing/2014/main" xmlns="" id="{C5681E7C-381F-458F-A8B7-AE78ED4C9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73" y="2628899"/>
            <a:ext cx="7116977" cy="398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746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E5FE64-89EB-4369-97BD-BE5A79D5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25" y="-341012"/>
            <a:ext cx="11417643" cy="297180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22. cells break bonds to obtain energy. Breaking bonds releases _____________.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94C96F-26DF-4056-BACB-459B64DB033B}"/>
              </a:ext>
            </a:extLst>
          </p:cNvPr>
          <p:cNvSpPr txBox="1"/>
          <p:nvPr/>
        </p:nvSpPr>
        <p:spPr>
          <a:xfrm>
            <a:off x="135924" y="129746"/>
            <a:ext cx="9885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21.  ANS: Cells obtain energy by breaking bonds.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1266" name="Picture 2" descr="Image result for cells">
            <a:extLst>
              <a:ext uri="{FF2B5EF4-FFF2-40B4-BE49-F238E27FC236}">
                <a16:creationId xmlns:a16="http://schemas.microsoft.com/office/drawing/2014/main" xmlns="" id="{C63D4136-8203-43A5-9200-94C0C24E5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79" y="2628900"/>
            <a:ext cx="7285210" cy="409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196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E5FE64-89EB-4369-97BD-BE5A79D5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638" y="-949752"/>
            <a:ext cx="11417643" cy="297180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23. When energy is transformed from one form to another, what happens to the total energy?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94C96F-26DF-4056-BACB-459B64DB033B}"/>
              </a:ext>
            </a:extLst>
          </p:cNvPr>
          <p:cNvSpPr txBox="1"/>
          <p:nvPr/>
        </p:nvSpPr>
        <p:spPr>
          <a:xfrm>
            <a:off x="271848" y="166817"/>
            <a:ext cx="9885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22.  ANS: Breaking bonds releases chemical energy.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Image result for energy transformation">
            <a:extLst>
              <a:ext uri="{FF2B5EF4-FFF2-40B4-BE49-F238E27FC236}">
                <a16:creationId xmlns:a16="http://schemas.microsoft.com/office/drawing/2014/main" xmlns="" id="{42AE5131-7AA8-4DFB-80DF-59BA6D5D3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48" y="2150077"/>
            <a:ext cx="6462584" cy="431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822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E5FE64-89EB-4369-97BD-BE5A79D5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8853" y="-1356155"/>
            <a:ext cx="11920151" cy="297180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24. Name 3 mediums that sound can travel through.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94C96F-26DF-4056-BACB-459B64DB033B}"/>
              </a:ext>
            </a:extLst>
          </p:cNvPr>
          <p:cNvSpPr txBox="1"/>
          <p:nvPr/>
        </p:nvSpPr>
        <p:spPr>
          <a:xfrm>
            <a:off x="135924" y="129746"/>
            <a:ext cx="9885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23.  ANS: the total energy is conserved</a:t>
            </a:r>
          </a:p>
        </p:txBody>
      </p:sp>
      <p:pic>
        <p:nvPicPr>
          <p:cNvPr id="9220" name="Picture 4" descr="Image result for mediums science">
            <a:extLst>
              <a:ext uri="{FF2B5EF4-FFF2-40B4-BE49-F238E27FC236}">
                <a16:creationId xmlns:a16="http://schemas.microsoft.com/office/drawing/2014/main" xmlns="" id="{98659CEA-DB44-4CAC-BEF5-0AC07AD0F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02" y="1566220"/>
            <a:ext cx="7034117" cy="526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245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E5FE64-89EB-4369-97BD-BE5A79D5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24" y="-1243055"/>
            <a:ext cx="11417643" cy="297180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25. In which medium does sound travel the fastest?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94C96F-26DF-4056-BACB-459B64DB033B}"/>
              </a:ext>
            </a:extLst>
          </p:cNvPr>
          <p:cNvSpPr txBox="1"/>
          <p:nvPr/>
        </p:nvSpPr>
        <p:spPr>
          <a:xfrm>
            <a:off x="135924" y="129746"/>
            <a:ext cx="9885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24.  ANS: air, water, steel ---- solids, liquids and gases </a:t>
            </a:r>
          </a:p>
        </p:txBody>
      </p:sp>
      <p:pic>
        <p:nvPicPr>
          <p:cNvPr id="5" name="Picture 4" descr="Image result for mediums science">
            <a:extLst>
              <a:ext uri="{FF2B5EF4-FFF2-40B4-BE49-F238E27FC236}">
                <a16:creationId xmlns:a16="http://schemas.microsoft.com/office/drawing/2014/main" xmlns="" id="{646B09AD-FC21-44F4-AD2B-46C4CF6D9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03" y="2051222"/>
            <a:ext cx="6386614" cy="478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084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E5FE64-89EB-4369-97BD-BE5A79D5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24" y="-986823"/>
            <a:ext cx="11417643" cy="297180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26. How is mechanical energy calculated?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94C96F-26DF-4056-BACB-459B64DB033B}"/>
              </a:ext>
            </a:extLst>
          </p:cNvPr>
          <p:cNvSpPr txBox="1"/>
          <p:nvPr/>
        </p:nvSpPr>
        <p:spPr>
          <a:xfrm>
            <a:off x="135924" y="129746"/>
            <a:ext cx="9885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25.  ANS: Steel </a:t>
            </a:r>
          </a:p>
        </p:txBody>
      </p:sp>
      <p:pic>
        <p:nvPicPr>
          <p:cNvPr id="19458" name="Picture 2" descr="Image result for mechanical energy">
            <a:extLst>
              <a:ext uri="{FF2B5EF4-FFF2-40B4-BE49-F238E27FC236}">
                <a16:creationId xmlns:a16="http://schemas.microsoft.com/office/drawing/2014/main" xmlns="" id="{35D031B2-69AC-43F3-846B-2DD3EF2F9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30" y="2052638"/>
            <a:ext cx="8199995" cy="447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457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E5FE64-89EB-4369-97BD-BE5A79D5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25" y="-341012"/>
            <a:ext cx="11417643" cy="297180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27. What does the order of nitrogen bases along a gene determine?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94C96F-26DF-4056-BACB-459B64DB033B}"/>
              </a:ext>
            </a:extLst>
          </p:cNvPr>
          <p:cNvSpPr txBox="1"/>
          <p:nvPr/>
        </p:nvSpPr>
        <p:spPr>
          <a:xfrm>
            <a:off x="259492" y="259492"/>
            <a:ext cx="9885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26.  ANS: KE + PE = ME --------  Kinetic Energy + Potential Energy = Mechanical Energy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939FA51-BA60-4597-AD73-1B915A065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431" y="2187703"/>
            <a:ext cx="2804212" cy="452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24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E5FE64-89EB-4369-97BD-BE5A79D5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12" y="-1159132"/>
            <a:ext cx="11417643" cy="297180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28. What are “S” waves?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94C96F-26DF-4056-BACB-459B64DB033B}"/>
              </a:ext>
            </a:extLst>
          </p:cNvPr>
          <p:cNvSpPr txBox="1"/>
          <p:nvPr/>
        </p:nvSpPr>
        <p:spPr>
          <a:xfrm>
            <a:off x="383059" y="142103"/>
            <a:ext cx="9885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27.  ANS:  it determines the type and order of amino acids added to a protein 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4578" name="Picture 2" descr="Image result for s waves">
            <a:extLst>
              <a:ext uri="{FF2B5EF4-FFF2-40B4-BE49-F238E27FC236}">
                <a16:creationId xmlns:a16="http://schemas.microsoft.com/office/drawing/2014/main" xmlns="" id="{05F8D458-3B2E-4B32-84CA-0AD315FAC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62" y="2004110"/>
            <a:ext cx="7809470" cy="436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033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E5FE64-89EB-4369-97BD-BE5A79D5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25" y="-341012"/>
            <a:ext cx="11417643" cy="297180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2. What variable is purposely changed to test a hypothesis?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94C96F-26DF-4056-BACB-459B64DB033B}"/>
              </a:ext>
            </a:extLst>
          </p:cNvPr>
          <p:cNvSpPr txBox="1"/>
          <p:nvPr/>
        </p:nvSpPr>
        <p:spPr>
          <a:xfrm>
            <a:off x="135925" y="129746"/>
            <a:ext cx="8723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1. ANS: The I.V. would be the type of nuts you used.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4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E5FE64-89EB-4369-97BD-BE5A79D5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25" y="-341012"/>
            <a:ext cx="11417643" cy="297180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94C96F-26DF-4056-BACB-459B64DB033B}"/>
              </a:ext>
            </a:extLst>
          </p:cNvPr>
          <p:cNvSpPr txBox="1"/>
          <p:nvPr/>
        </p:nvSpPr>
        <p:spPr>
          <a:xfrm>
            <a:off x="135924" y="129746"/>
            <a:ext cx="9885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28.  ANS: </a:t>
            </a:r>
            <a:r>
              <a:rPr lang="en-US" sz="2000" b="1" dirty="0">
                <a:solidFill>
                  <a:srgbClr val="FF0000"/>
                </a:solidFill>
              </a:rPr>
              <a:t>S-waves, secondary waves, or shear waves (sometimes called an elastic S-wave) are a type of elastic wave, and are one of the two main types of elastic body waves, so named because they move through the body of an object, unlike surface waves.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714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E5FE64-89EB-4369-97BD-BE5A79D5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032990"/>
            <a:ext cx="10807572" cy="297180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3.  What is the electromagnetic spectrum?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94C96F-26DF-4056-BACB-459B64DB033B}"/>
              </a:ext>
            </a:extLst>
          </p:cNvPr>
          <p:cNvSpPr txBox="1"/>
          <p:nvPr/>
        </p:nvSpPr>
        <p:spPr>
          <a:xfrm>
            <a:off x="135925" y="129746"/>
            <a:ext cx="8723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2. ANS: The independent variable.</a:t>
            </a:r>
          </a:p>
          <a:p>
            <a:r>
              <a:rPr lang="en-US" dirty="0"/>
              <a:t> </a:t>
            </a:r>
          </a:p>
        </p:txBody>
      </p:sp>
      <p:pic>
        <p:nvPicPr>
          <p:cNvPr id="2050" name="Picture 2" descr="Image result for electromagnetic spectrum">
            <a:extLst>
              <a:ext uri="{FF2B5EF4-FFF2-40B4-BE49-F238E27FC236}">
                <a16:creationId xmlns:a16="http://schemas.microsoft.com/office/drawing/2014/main" xmlns="" id="{F9634279-DAFD-4265-8E11-07CB11510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5" y="2113068"/>
            <a:ext cx="9106929" cy="449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165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E5FE64-89EB-4369-97BD-BE5A79D5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25" y="-341012"/>
            <a:ext cx="11417643" cy="297180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4.  Which electromagnetic waves have the longest wavelengths and lowest frequencies?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94C96F-26DF-4056-BACB-459B64DB033B}"/>
              </a:ext>
            </a:extLst>
          </p:cNvPr>
          <p:cNvSpPr txBox="1"/>
          <p:nvPr/>
        </p:nvSpPr>
        <p:spPr>
          <a:xfrm>
            <a:off x="135925" y="129746"/>
            <a:ext cx="8723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3. ANS: The electromagnetic spectrum is the range of electromagnetic waves placed in a certain order.</a:t>
            </a:r>
          </a:p>
          <a:p>
            <a:r>
              <a:rPr lang="en-US" dirty="0"/>
              <a:t> </a:t>
            </a:r>
          </a:p>
        </p:txBody>
      </p:sp>
      <p:pic>
        <p:nvPicPr>
          <p:cNvPr id="3074" name="Picture 2" descr="Image result for electromagnetic spectrum longest wavelength and frequency">
            <a:extLst>
              <a:ext uri="{FF2B5EF4-FFF2-40B4-BE49-F238E27FC236}">
                <a16:creationId xmlns:a16="http://schemas.microsoft.com/office/drawing/2014/main" xmlns="" id="{A07755E5-15DA-4F91-A432-210FEF549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31" y="2758003"/>
            <a:ext cx="9887672" cy="370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633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E5FE64-89EB-4369-97BD-BE5A79D5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25" y="-341012"/>
            <a:ext cx="11417643" cy="297180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5. What is the relative age of a rock?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94C96F-26DF-4056-BACB-459B64DB033B}"/>
              </a:ext>
            </a:extLst>
          </p:cNvPr>
          <p:cNvSpPr txBox="1"/>
          <p:nvPr/>
        </p:nvSpPr>
        <p:spPr>
          <a:xfrm>
            <a:off x="135924" y="129746"/>
            <a:ext cx="9885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4. ANS: Radio waves have the longest wavelengths and the lowest frequencies.</a:t>
            </a:r>
          </a:p>
          <a:p>
            <a:r>
              <a:rPr lang="en-US" dirty="0"/>
              <a:t> </a:t>
            </a:r>
          </a:p>
        </p:txBody>
      </p:sp>
      <p:pic>
        <p:nvPicPr>
          <p:cNvPr id="8198" name="Picture 6" descr="Image result for rocks">
            <a:extLst>
              <a:ext uri="{FF2B5EF4-FFF2-40B4-BE49-F238E27FC236}">
                <a16:creationId xmlns:a16="http://schemas.microsoft.com/office/drawing/2014/main" xmlns="" id="{029B7C96-4968-427B-B0BB-092E29228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98" y="2711109"/>
            <a:ext cx="6996671" cy="393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061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E5FE64-89EB-4369-97BD-BE5A79D5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25" y="-341012"/>
            <a:ext cx="11417643" cy="297180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6.  what is a metamorphic rock?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94C96F-26DF-4056-BACB-459B64DB033B}"/>
              </a:ext>
            </a:extLst>
          </p:cNvPr>
          <p:cNvSpPr txBox="1"/>
          <p:nvPr/>
        </p:nvSpPr>
        <p:spPr>
          <a:xfrm>
            <a:off x="135924" y="129746"/>
            <a:ext cx="9885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5. ANS: The relative age of a rock is its age compared with the ages of other rocks.</a:t>
            </a:r>
          </a:p>
          <a:p>
            <a:r>
              <a:rPr lang="en-US" dirty="0"/>
              <a:t> </a:t>
            </a:r>
          </a:p>
        </p:txBody>
      </p:sp>
      <p:pic>
        <p:nvPicPr>
          <p:cNvPr id="6146" name="Picture 2" descr="Image result for what is metamorphic rocks">
            <a:extLst>
              <a:ext uri="{FF2B5EF4-FFF2-40B4-BE49-F238E27FC236}">
                <a16:creationId xmlns:a16="http://schemas.microsoft.com/office/drawing/2014/main" xmlns="" id="{21582B4E-DF2A-49AB-B123-6E93F6921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8" y="2920700"/>
            <a:ext cx="6226776" cy="374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788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E5FE64-89EB-4369-97BD-BE5A79D5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25" y="-341012"/>
            <a:ext cx="11417643" cy="297180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7. Name several useful metamorphic rocks.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94C96F-26DF-4056-BACB-459B64DB033B}"/>
              </a:ext>
            </a:extLst>
          </p:cNvPr>
          <p:cNvSpPr txBox="1"/>
          <p:nvPr/>
        </p:nvSpPr>
        <p:spPr>
          <a:xfrm>
            <a:off x="135924" y="129746"/>
            <a:ext cx="9885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6. ANS: </a:t>
            </a:r>
            <a:r>
              <a:rPr lang="en-US" sz="2000" b="1" dirty="0">
                <a:solidFill>
                  <a:srgbClr val="FF0000"/>
                </a:solidFill>
              </a:rPr>
              <a:t>Metamorphic rocks arise from the transformation of existing rock types, in a process called metamorphism, which means "change in form". The original rock is subjected to heat and pressure, causing profound physical or chemical change.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124" name="Picture 4" descr="Image result for road runner rock">
            <a:extLst>
              <a:ext uri="{FF2B5EF4-FFF2-40B4-BE49-F238E27FC236}">
                <a16:creationId xmlns:a16="http://schemas.microsoft.com/office/drawing/2014/main" xmlns="" id="{6812B1D7-A7B5-4BCD-A31D-757FCAC57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72" y="2706131"/>
            <a:ext cx="5372228" cy="394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463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E5FE64-89EB-4369-97BD-BE5A79D5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25" y="-341012"/>
            <a:ext cx="11417643" cy="297180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8. What is a non-foliated metamorphic rock?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94C96F-26DF-4056-BACB-459B64DB033B}"/>
              </a:ext>
            </a:extLst>
          </p:cNvPr>
          <p:cNvSpPr txBox="1"/>
          <p:nvPr/>
        </p:nvSpPr>
        <p:spPr>
          <a:xfrm>
            <a:off x="135924" y="129746"/>
            <a:ext cx="9885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7. ANS: </a:t>
            </a:r>
            <a:r>
              <a:rPr lang="en-US" sz="2000" b="1" dirty="0">
                <a:solidFill>
                  <a:srgbClr val="FF0000"/>
                </a:solidFill>
              </a:rPr>
              <a:t>Marble, Gneiss, Slate, Quartzite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Image result for nonfoliated rock">
            <a:extLst>
              <a:ext uri="{FF2B5EF4-FFF2-40B4-BE49-F238E27FC236}">
                <a16:creationId xmlns:a16="http://schemas.microsoft.com/office/drawing/2014/main" xmlns="" id="{61B70C4C-ADD2-4ABC-8758-ED83DBCED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5" y="2630789"/>
            <a:ext cx="8050581" cy="384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55771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180</TotalTime>
  <Words>752</Words>
  <Application>Microsoft Office PowerPoint</Application>
  <PresentationFormat>Widescreen</PresentationFormat>
  <Paragraphs>66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Century Gothic</vt:lpstr>
      <vt:lpstr>Wingdings 3</vt:lpstr>
      <vt:lpstr>Slice</vt:lpstr>
      <vt:lpstr>Benchmark Review – 2019  Answers will be on the page after the question</vt:lpstr>
      <vt:lpstr>1. You are investigation what type of nuts that squirrels prefer. Your dependent variable is the number of squirrels coming to eat. What would the independent variable be?</vt:lpstr>
      <vt:lpstr>2. What variable is purposely changed to test a hypothesis?</vt:lpstr>
      <vt:lpstr>3.  What is the electromagnetic spectrum?</vt:lpstr>
      <vt:lpstr>4.  Which electromagnetic waves have the longest wavelengths and lowest frequencies?</vt:lpstr>
      <vt:lpstr>5. What is the relative age of a rock?</vt:lpstr>
      <vt:lpstr>6.  what is a metamorphic rock?</vt:lpstr>
      <vt:lpstr>7. Name several useful metamorphic rocks.</vt:lpstr>
      <vt:lpstr>8. What is a non-foliated metamorphic rock? </vt:lpstr>
      <vt:lpstr>9. Heat and pressure deep in the earth can change any type of rock into what?</vt:lpstr>
      <vt:lpstr>10. What is an anticline? </vt:lpstr>
      <vt:lpstr>11. What are abiotic factors? </vt:lpstr>
      <vt:lpstr>12. What is a population? </vt:lpstr>
      <vt:lpstr>13.  What is a habitat?</vt:lpstr>
      <vt:lpstr>14. What abiotic factors do algae and plants use to help them produce their own food?</vt:lpstr>
      <vt:lpstr>15. What is deposition?</vt:lpstr>
      <vt:lpstr>16. What are predators?</vt:lpstr>
      <vt:lpstr>17. What is sea-floor spreading?</vt:lpstr>
      <vt:lpstr>  18. In a hydroelectric plant, the mechanical energy in moving water is transformed into what type of energy? </vt:lpstr>
      <vt:lpstr>19. What is Dna replication?</vt:lpstr>
      <vt:lpstr>20. During replication of DNA, what does cytosine always pair with?  What does adenine always pair with?  </vt:lpstr>
      <vt:lpstr>21. How do cells obtain energy in organisms? </vt:lpstr>
      <vt:lpstr>22. cells break bonds to obtain energy. Breaking bonds releases _____________.</vt:lpstr>
      <vt:lpstr>23. When energy is transformed from one form to another, what happens to the total energy? </vt:lpstr>
      <vt:lpstr>24. Name 3 mediums that sound can travel through. </vt:lpstr>
      <vt:lpstr>25. In which medium does sound travel the fastest? </vt:lpstr>
      <vt:lpstr>26. How is mechanical energy calculated?</vt:lpstr>
      <vt:lpstr>27. What does the order of nitrogen bases along a gene determine?  </vt:lpstr>
      <vt:lpstr>28. What are “S” waves?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Benchmark Review - 2019</dc:title>
  <dc:creator>Ellen</dc:creator>
  <cp:lastModifiedBy>Ellen Adkins</cp:lastModifiedBy>
  <cp:revision>18</cp:revision>
  <dcterms:created xsi:type="dcterms:W3CDTF">2019-05-22T01:20:52Z</dcterms:created>
  <dcterms:modified xsi:type="dcterms:W3CDTF">2019-05-22T15:31:59Z</dcterms:modified>
</cp:coreProperties>
</file>