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6"/>
  </p:notesMasterIdLst>
  <p:sldIdLst>
    <p:sldId id="256" r:id="rId3"/>
    <p:sldId id="257" r:id="rId4"/>
    <p:sldId id="259" r:id="rId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5366BD-2130-407A-8074-C9575169FE60}">
  <a:tblStyle styleId="{115366BD-2130-407A-8074-C9575169FE60}"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8FCFC"/>
          </a:solidFill>
        </a:fill>
      </a:tcStyle>
    </a:wholeTbl>
    <a:band1H>
      <a:tcStyle>
        <a:tcBdr/>
        <a:fill>
          <a:solidFill>
            <a:srgbClr val="F1F8F9"/>
          </a:solidFill>
        </a:fill>
      </a:tcStyle>
    </a:band1H>
    <a:band1V>
      <a:tcStyle>
        <a:tcBdr/>
        <a:fill>
          <a:solidFill>
            <a:srgbClr val="F1F8F9"/>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9D6DD8D1-BCAA-452C-9CA7-4CB50119B0F0}" styleName="Table_1">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8FCFC"/>
          </a:solidFill>
        </a:fill>
      </a:tcStyle>
    </a:wholeTbl>
    <a:band1H>
      <a:tcStyle>
        <a:tcBdr/>
        <a:fill>
          <a:solidFill>
            <a:srgbClr val="F1F8F9"/>
          </a:solidFill>
        </a:fill>
      </a:tcStyle>
    </a:band1H>
    <a:band1V>
      <a:tcStyle>
        <a:tcBdr/>
        <a:fill>
          <a:solidFill>
            <a:srgbClr val="F1F8F9"/>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0100635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6646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5479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8254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55" name="Shape 55"/>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3" name="Shape 63"/>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5" name="Shape 65"/>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1" name="Shape 71"/>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4"/>
        <p:cNvGrpSpPr/>
        <p:nvPr/>
      </p:nvGrpSpPr>
      <p:grpSpPr>
        <a:xfrm>
          <a:off x="0" y="0"/>
          <a:ext cx="0" cy="0"/>
          <a:chOff x="0" y="0"/>
          <a:chExt cx="0" cy="0"/>
        </a:xfrm>
      </p:grpSpPr>
      <p:sp>
        <p:nvSpPr>
          <p:cNvPr id="75" name="Shape 75"/>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0" name="Shape 80"/>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82" name="Shape 82"/>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a:spLocks noGrp="1"/>
          </p:cNvSpPr>
          <p:nvPr>
            <p:ph type="pic" idx="2"/>
          </p:nvPr>
        </p:nvSpPr>
        <p:spPr>
          <a:xfrm>
            <a:off x="1792288" y="612775"/>
            <a:ext cx="5486399" cy="4114800"/>
          </a:xfrm>
          <a:prstGeom prst="rect">
            <a:avLst/>
          </a:prstGeom>
          <a:noFill/>
          <a:ln>
            <a:noFill/>
          </a:ln>
        </p:spPr>
      </p:sp>
      <p:sp>
        <p:nvSpPr>
          <p:cNvPr id="88" name="Shape 88"/>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89" name="Shape 89"/>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94" name="Shape 94"/>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spcAft>
                <a:spcPts val="0"/>
              </a:spcAft>
              <a:buClr>
                <a:schemeClr val="dk1"/>
              </a:buClr>
              <a:buFont typeface="Calibri"/>
              <a:buChar char="»"/>
              <a:defRPr/>
            </a:lvl6pPr>
            <a:lvl7pPr marL="2971800" indent="-101600" algn="l" rtl="0">
              <a:spcBef>
                <a:spcPts val="400"/>
              </a:spcBef>
              <a:spcAft>
                <a:spcPts val="0"/>
              </a:spcAft>
              <a:buClr>
                <a:schemeClr val="dk1"/>
              </a:buClr>
              <a:buFont typeface="Calibri"/>
              <a:buChar char="»"/>
              <a:defRPr/>
            </a:lvl7pPr>
            <a:lvl8pPr marL="3429000" indent="-101600" algn="l" rtl="0">
              <a:spcBef>
                <a:spcPts val="400"/>
              </a:spcBef>
              <a:spcAft>
                <a:spcPts val="0"/>
              </a:spcAft>
              <a:buClr>
                <a:schemeClr val="dk1"/>
              </a:buClr>
              <a:buFont typeface="Calibri"/>
              <a:buChar char="»"/>
              <a:defRPr/>
            </a:lvl8pPr>
            <a:lvl9pPr marL="3886200" indent="-101600" algn="l" rtl="0">
              <a:spcBef>
                <a:spcPts val="400"/>
              </a:spcBef>
              <a:spcAft>
                <a:spcPts val="0"/>
              </a:spcAft>
              <a:buClr>
                <a:schemeClr val="dk1"/>
              </a:buClr>
              <a:buFont typeface="Calibri"/>
              <a:buChar char="»"/>
              <a:defRPr/>
            </a:lvl9pPr>
          </a:lstStyle>
          <a:p>
            <a:endParaRPr/>
          </a:p>
        </p:txBody>
      </p:sp>
      <p:sp>
        <p:nvSpPr>
          <p:cNvPr id="95" name="Shape 95"/>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6" name="Shape 96"/>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8"/>
        <p:cNvGrpSpPr/>
        <p:nvPr/>
      </p:nvGrpSpPr>
      <p:grpSpPr>
        <a:xfrm>
          <a:off x="0" y="0"/>
          <a:ext cx="0" cy="0"/>
          <a:chOff x="0" y="0"/>
          <a:chExt cx="0" cy="0"/>
        </a:xfrm>
      </p:grpSpPr>
      <p:sp>
        <p:nvSpPr>
          <p:cNvPr id="99" name="Shape 99"/>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00" name="Shape 100"/>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spcAft>
                <a:spcPts val="0"/>
              </a:spcAft>
              <a:buClr>
                <a:schemeClr val="dk1"/>
              </a:buClr>
              <a:buFont typeface="Calibri"/>
              <a:buChar char="»"/>
              <a:defRPr/>
            </a:lvl6pPr>
            <a:lvl7pPr marL="2971800" indent="-101600" algn="l" rtl="0">
              <a:spcBef>
                <a:spcPts val="400"/>
              </a:spcBef>
              <a:spcAft>
                <a:spcPts val="0"/>
              </a:spcAft>
              <a:buClr>
                <a:schemeClr val="dk1"/>
              </a:buClr>
              <a:buFont typeface="Calibri"/>
              <a:buChar char="»"/>
              <a:defRPr/>
            </a:lvl7pPr>
            <a:lvl8pPr marL="3429000" indent="-101600" algn="l" rtl="0">
              <a:spcBef>
                <a:spcPts val="400"/>
              </a:spcBef>
              <a:spcAft>
                <a:spcPts val="0"/>
              </a:spcAft>
              <a:buClr>
                <a:schemeClr val="dk1"/>
              </a:buClr>
              <a:buFont typeface="Calibri"/>
              <a:buChar char="»"/>
              <a:defRPr/>
            </a:lvl8pPr>
            <a:lvl9pPr marL="3886200" indent="-101600" algn="l" rtl="0">
              <a:spcBef>
                <a:spcPts val="400"/>
              </a:spcBef>
              <a:spcAft>
                <a:spcPts val="0"/>
              </a:spcAft>
              <a:buClr>
                <a:schemeClr val="dk1"/>
              </a:buClr>
              <a:buFont typeface="Calibri"/>
              <a:buChar char="»"/>
              <a:defRPr/>
            </a:lvl9pPr>
          </a:lstStyle>
          <a:p>
            <a:endParaRPr/>
          </a:p>
        </p:txBody>
      </p:sp>
      <p:sp>
        <p:nvSpPr>
          <p:cNvPr id="101" name="Shape 101"/>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2" name="Shape 102"/>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3" name="Shape 103"/>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37" name="Shape 3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Calibri"/>
              <a:buNone/>
              <a:defRPr/>
            </a:lvl1pPr>
            <a:lvl2pPr marL="457200" marR="0" indent="0" algn="ctr" rtl="0">
              <a:spcBef>
                <a:spcPts val="560"/>
              </a:spcBef>
              <a:spcAft>
                <a:spcPts val="0"/>
              </a:spcAft>
              <a:buClr>
                <a:schemeClr val="dk1"/>
              </a:buClr>
              <a:buFont typeface="Calibri"/>
              <a:buNone/>
              <a:defRPr/>
            </a:lvl2pPr>
            <a:lvl3pPr marL="914400" marR="0" indent="0" algn="ctr" rtl="0">
              <a:spcBef>
                <a:spcPts val="480"/>
              </a:spcBef>
              <a:spcAft>
                <a:spcPts val="0"/>
              </a:spcAft>
              <a:buClr>
                <a:schemeClr val="dk1"/>
              </a:buClr>
              <a:buFont typeface="Calibri"/>
              <a:buNone/>
              <a:defRPr/>
            </a:lvl3pPr>
            <a:lvl4pPr marL="1371600" marR="0" indent="0" algn="ctr" rtl="0">
              <a:spcBef>
                <a:spcPts val="400"/>
              </a:spcBef>
              <a:spcAft>
                <a:spcPts val="0"/>
              </a:spcAft>
              <a:buClr>
                <a:schemeClr val="dk1"/>
              </a:buClr>
              <a:buFont typeface="Calibri"/>
              <a:buNone/>
              <a:defRPr/>
            </a:lvl4pPr>
            <a:lvl5pPr marL="1828800" marR="0" indent="0" algn="ctr" rtl="0">
              <a:spcBef>
                <a:spcPts val="400"/>
              </a:spcBef>
              <a:spcAft>
                <a:spcPts val="0"/>
              </a:spcAft>
              <a:buClr>
                <a:schemeClr val="dk1"/>
              </a:buClr>
              <a:buFont typeface="Calibri"/>
              <a:buNone/>
              <a:defRPr/>
            </a:lvl5pPr>
            <a:lvl6pPr marL="2286000" marR="0" indent="0" algn="ctr" rtl="0">
              <a:spcBef>
                <a:spcPts val="400"/>
              </a:spcBef>
              <a:spcAft>
                <a:spcPts val="0"/>
              </a:spcAft>
              <a:buClr>
                <a:schemeClr val="dk1"/>
              </a:buClr>
              <a:buFont typeface="Calibri"/>
              <a:buNone/>
              <a:defRPr/>
            </a:lvl6pPr>
            <a:lvl7pPr marL="2743200" marR="0" indent="0" algn="ctr" rtl="0">
              <a:spcBef>
                <a:spcPts val="400"/>
              </a:spcBef>
              <a:spcAft>
                <a:spcPts val="0"/>
              </a:spcAft>
              <a:buClr>
                <a:schemeClr val="dk1"/>
              </a:buClr>
              <a:buFont typeface="Calibri"/>
              <a:buNone/>
              <a:defRPr/>
            </a:lvl7pPr>
            <a:lvl8pPr marL="3200400" marR="0" indent="0" algn="ctr" rtl="0">
              <a:spcBef>
                <a:spcPts val="400"/>
              </a:spcBef>
              <a:spcAft>
                <a:spcPts val="0"/>
              </a:spcAft>
              <a:buClr>
                <a:schemeClr val="dk1"/>
              </a:buClr>
              <a:buFont typeface="Calibri"/>
              <a:buNone/>
              <a:defRPr/>
            </a:lvl8pPr>
            <a:lvl9pPr marL="3657600" marR="0" indent="0" algn="ctr" rtl="0">
              <a:spcBef>
                <a:spcPts val="400"/>
              </a:spcBef>
              <a:spcAft>
                <a:spcPts val="0"/>
              </a:spcAft>
              <a:buClr>
                <a:schemeClr val="dk1"/>
              </a:buClr>
              <a:buFont typeface="Calibri"/>
              <a:buNone/>
              <a:defRPr/>
            </a:lvl9pPr>
          </a:lstStyle>
          <a:p>
            <a:endParaRPr/>
          </a:p>
        </p:txBody>
      </p:sp>
      <p:sp>
        <p:nvSpPr>
          <p:cNvPr id="38" name="Shape 38"/>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3" name="Shape 43"/>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spcAft>
                <a:spcPts val="0"/>
              </a:spcAft>
              <a:buClr>
                <a:schemeClr val="dk1"/>
              </a:buClr>
              <a:buFont typeface="Calibri"/>
              <a:buChar char="»"/>
              <a:defRPr/>
            </a:lvl6pPr>
            <a:lvl7pPr marL="2971800" indent="-101600" algn="l" rtl="0">
              <a:spcBef>
                <a:spcPts val="400"/>
              </a:spcBef>
              <a:spcAft>
                <a:spcPts val="0"/>
              </a:spcAft>
              <a:buClr>
                <a:schemeClr val="dk1"/>
              </a:buClr>
              <a:buFont typeface="Calibri"/>
              <a:buChar char="»"/>
              <a:defRPr/>
            </a:lvl7pPr>
            <a:lvl8pPr marL="3429000" indent="-101600" algn="l" rtl="0">
              <a:spcBef>
                <a:spcPts val="400"/>
              </a:spcBef>
              <a:spcAft>
                <a:spcPts val="0"/>
              </a:spcAft>
              <a:buClr>
                <a:schemeClr val="dk1"/>
              </a:buClr>
              <a:buFont typeface="Calibri"/>
              <a:buChar char="»"/>
              <a:defRPr/>
            </a:lvl8pPr>
            <a:lvl9pPr marL="3886200" indent="-101600" algn="l" rtl="0">
              <a:spcBef>
                <a:spcPts val="400"/>
              </a:spcBef>
              <a:spcAft>
                <a:spcPts val="0"/>
              </a:spcAft>
              <a:buClr>
                <a:schemeClr val="dk1"/>
              </a:buClr>
              <a:buFont typeface="Calibri"/>
              <a:buChar char="»"/>
              <a:defRPr/>
            </a:lvl9pPr>
          </a:lstStyle>
          <a:p>
            <a:endParaRPr/>
          </a:p>
        </p:txBody>
      </p:sp>
      <p:sp>
        <p:nvSpPr>
          <p:cNvPr id="44" name="Shape 44"/>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0" name="Shape 50"/>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31" name="Shape 31"/>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a:lvl1pPr>
            <a:lvl2pPr marL="742950" marR="0" indent="-107950" algn="l" rtl="0">
              <a:spcBef>
                <a:spcPts val="560"/>
              </a:spcBef>
              <a:spcAft>
                <a:spcPts val="0"/>
              </a:spcAft>
              <a:buClr>
                <a:schemeClr val="dk1"/>
              </a:buClr>
              <a:buFont typeface="Calibri"/>
              <a:buChar char="–"/>
              <a:defRPr/>
            </a:lvl2pPr>
            <a:lvl3pPr marL="1143000" marR="0" indent="-76200" algn="l" rtl="0">
              <a:spcBef>
                <a:spcPts val="480"/>
              </a:spcBef>
              <a:spcAft>
                <a:spcPts val="0"/>
              </a:spcAft>
              <a:buClr>
                <a:schemeClr val="dk1"/>
              </a:buClr>
              <a:buFont typeface="Calibri"/>
              <a:buChar char="•"/>
              <a:defRPr/>
            </a:lvl3pPr>
            <a:lvl4pPr marL="1600200" marR="0" indent="-101600" algn="l" rtl="0">
              <a:spcBef>
                <a:spcPts val="400"/>
              </a:spcBef>
              <a:spcAft>
                <a:spcPts val="0"/>
              </a:spcAft>
              <a:buClr>
                <a:schemeClr val="dk1"/>
              </a:buClr>
              <a:buFont typeface="Calibri"/>
              <a:buChar char="–"/>
              <a:defRPr/>
            </a:lvl4pPr>
            <a:lvl5pPr marL="2057400" marR="0" indent="-101600" algn="l" rtl="0">
              <a:spcBef>
                <a:spcPts val="400"/>
              </a:spcBef>
              <a:spcAft>
                <a:spcPts val="0"/>
              </a:spcAft>
              <a:buClr>
                <a:schemeClr val="dk1"/>
              </a:buClr>
              <a:buFont typeface="Calibri"/>
              <a:buChar char="»"/>
              <a:defRPr/>
            </a:lvl5pPr>
            <a:lvl6pPr marL="2514600" marR="0" indent="-101600" algn="l" rtl="0">
              <a:spcBef>
                <a:spcPts val="400"/>
              </a:spcBef>
              <a:spcAft>
                <a:spcPts val="0"/>
              </a:spcAft>
              <a:buClr>
                <a:schemeClr val="dk1"/>
              </a:buClr>
              <a:buFont typeface="Calibri"/>
              <a:buChar char="»"/>
              <a:defRPr/>
            </a:lvl6pPr>
            <a:lvl7pPr marL="2971800" marR="0" indent="-101600" algn="l" rtl="0">
              <a:spcBef>
                <a:spcPts val="400"/>
              </a:spcBef>
              <a:spcAft>
                <a:spcPts val="0"/>
              </a:spcAft>
              <a:buClr>
                <a:schemeClr val="dk1"/>
              </a:buClr>
              <a:buFont typeface="Calibri"/>
              <a:buChar char="»"/>
              <a:defRPr/>
            </a:lvl7pPr>
            <a:lvl8pPr marL="3429000" marR="0" indent="-101600" algn="l" rtl="0">
              <a:spcBef>
                <a:spcPts val="400"/>
              </a:spcBef>
              <a:spcAft>
                <a:spcPts val="0"/>
              </a:spcAft>
              <a:buClr>
                <a:schemeClr val="dk1"/>
              </a:buClr>
              <a:buFont typeface="Calibri"/>
              <a:buChar char="»"/>
              <a:defRPr/>
            </a:lvl8pPr>
            <a:lvl9pPr marL="3886200" marR="0" indent="-101600" algn="l" rtl="0">
              <a:spcBef>
                <a:spcPts val="400"/>
              </a:spcBef>
              <a:spcAft>
                <a:spcPts val="0"/>
              </a:spcAft>
              <a:buClr>
                <a:schemeClr val="dk1"/>
              </a:buClr>
              <a:buFont typeface="Calibri"/>
              <a:buChar char="»"/>
              <a:defRPr/>
            </a:lvl9pPr>
          </a:lstStyle>
          <a:p>
            <a:endParaRPr/>
          </a:p>
        </p:txBody>
      </p:sp>
      <p:sp>
        <p:nvSpPr>
          <p:cNvPr id="32" name="Shape 32"/>
          <p:cNvSpPr txBox="1">
            <a:spLocks noGrp="1"/>
          </p:cNvSpPr>
          <p:nvPr>
            <p:ph type="dt" idx="10"/>
          </p:nvPr>
        </p:nvSpPr>
        <p:spPr>
          <a:xfrm>
            <a:off x="457200" y="6245225"/>
            <a:ext cx="2133599" cy="476100"/>
          </a:xfrm>
          <a:prstGeom prst="rect">
            <a:avLst/>
          </a:prstGeom>
          <a:noFill/>
          <a:ln>
            <a:noFill/>
          </a:ln>
        </p:spPr>
        <p:txBody>
          <a:bodyPr lIns="91425" tIns="91425" rIns="91425" bIns="91425" anchor="t" anchorCtr="0"/>
          <a:lstStyle>
            <a:lvl1pPr marL="0" marR="0" indent="0" algn="l"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245225"/>
            <a:ext cx="2895600" cy="476100"/>
          </a:xfrm>
          <a:prstGeom prst="rect">
            <a:avLst/>
          </a:prstGeom>
          <a:noFill/>
          <a:ln>
            <a:noFill/>
          </a:ln>
        </p:spPr>
        <p:txBody>
          <a:bodyPr lIns="91425" tIns="91425" rIns="91425" bIns="91425" anchor="t" anchorCtr="0"/>
          <a:lstStyle>
            <a:lvl1pPr marL="0" marR="0" indent="0" algn="ctr" rtl="0">
              <a:lnSpc>
                <a:spcPct val="100000"/>
              </a:lnSpc>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lvl1pPr marL="0" marR="0" indent="0" algn="r" rtl="0">
              <a:lnSpc>
                <a:spcPct val="100000"/>
              </a:lnSpc>
              <a:spcBef>
                <a:spcPts val="0"/>
              </a:spcBef>
              <a:buNone/>
              <a:defRPr sz="1400" b="0"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304800" y="76200"/>
            <a:ext cx="5638800" cy="64769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Calibri"/>
              <a:buNone/>
            </a:pPr>
            <a:r>
              <a:rPr lang="en" sz="2800" b="1" i="0" u="none" strike="noStrike" cap="none" baseline="0">
                <a:solidFill>
                  <a:schemeClr val="dk1"/>
                </a:solidFill>
                <a:latin typeface="Calibri"/>
                <a:ea typeface="Calibri"/>
                <a:cs typeface="Calibri"/>
                <a:sym typeface="Calibri"/>
              </a:rPr>
              <a:t>Analyzing Predator-Prey Relationships</a:t>
            </a:r>
          </a:p>
          <a:p>
            <a:pPr marL="0" marR="0" lvl="0" indent="0" algn="l" rtl="0">
              <a:spcBef>
                <a:spcPts val="440"/>
              </a:spcBef>
              <a:spcAft>
                <a:spcPts val="0"/>
              </a:spcAft>
              <a:buClr>
                <a:schemeClr val="dk1"/>
              </a:buClr>
              <a:buSzPct val="25000"/>
              <a:buFont typeface="Calibri"/>
              <a:buNone/>
            </a:pPr>
            <a:r>
              <a:rPr lang="en" sz="2200" b="1" i="0" u="none" strike="noStrike" cap="none" baseline="0">
                <a:solidFill>
                  <a:schemeClr val="dk1"/>
                </a:solidFill>
                <a:latin typeface="Calibri"/>
                <a:ea typeface="Calibri"/>
                <a:cs typeface="Calibri"/>
                <a:sym typeface="Calibri"/>
              </a:rPr>
              <a:t>Background:</a:t>
            </a:r>
          </a:p>
          <a:p>
            <a:pPr marL="0" marR="0" lvl="0" indent="0" algn="just" rtl="0">
              <a:spcBef>
                <a:spcPts val="440"/>
              </a:spcBef>
              <a:spcAft>
                <a:spcPts val="0"/>
              </a:spcAft>
              <a:buClr>
                <a:schemeClr val="dk1"/>
              </a:buClr>
              <a:buSzPct val="25000"/>
              <a:buFont typeface="Calibri"/>
              <a:buNone/>
            </a:pPr>
            <a:r>
              <a:rPr lang="en" sz="2200" b="0" i="0" u="none" strike="noStrike" cap="none" baseline="0">
                <a:solidFill>
                  <a:schemeClr val="dk1"/>
                </a:solidFill>
                <a:latin typeface="Calibri"/>
                <a:ea typeface="Calibri"/>
                <a:cs typeface="Calibri"/>
                <a:sym typeface="Calibri"/>
              </a:rPr>
              <a:t>The Midwest Grey Wolf has been taken off of the Endangered species list due to their numbers increasing.  The resurgence began in northeast Minnesota and their populations have increased as the wolves move into territories that foster support for their steady growth.  In Idaho, the wolf populations have had a great gain in population size due to an abundant food supply - Elk.  The Fish and Game Department released the Lolo Elk counts for Wildlife Management Zones 10 and 12 and has detailed the data in the charts below.   </a:t>
            </a:r>
          </a:p>
          <a:p>
            <a:pPr marL="0" marR="0" lvl="0" indent="0" algn="just" rtl="0">
              <a:spcBef>
                <a:spcPts val="440"/>
              </a:spcBef>
              <a:spcAft>
                <a:spcPts val="0"/>
              </a:spcAft>
              <a:buClr>
                <a:schemeClr val="dk1"/>
              </a:buClr>
              <a:buSzPct val="25000"/>
              <a:buFont typeface="Calibri"/>
              <a:buNone/>
            </a:pPr>
            <a:r>
              <a:rPr lang="en" sz="2200" b="1" i="0" u="none" strike="noStrike" cap="none" baseline="0">
                <a:solidFill>
                  <a:schemeClr val="dk1"/>
                </a:solidFill>
                <a:latin typeface="Calibri"/>
                <a:ea typeface="Calibri"/>
                <a:cs typeface="Calibri"/>
                <a:sym typeface="Calibri"/>
              </a:rPr>
              <a:t>Objective:  </a:t>
            </a:r>
          </a:p>
          <a:p>
            <a:pPr marL="0" marR="0" lvl="0" indent="0" algn="just" rtl="0">
              <a:spcBef>
                <a:spcPts val="440"/>
              </a:spcBef>
              <a:spcAft>
                <a:spcPts val="0"/>
              </a:spcAft>
              <a:buClr>
                <a:schemeClr val="dk1"/>
              </a:buClr>
              <a:buSzPct val="25000"/>
              <a:buFont typeface="Calibri"/>
              <a:buNone/>
            </a:pPr>
            <a:r>
              <a:rPr lang="en" sz="2200" b="0" i="0" u="none" strike="noStrike" cap="none" baseline="0">
                <a:solidFill>
                  <a:schemeClr val="dk1"/>
                </a:solidFill>
                <a:latin typeface="Calibri"/>
                <a:ea typeface="Calibri"/>
                <a:cs typeface="Calibri"/>
                <a:sym typeface="Calibri"/>
              </a:rPr>
              <a:t>To analyze data demonstrating the effects of organism interactions on population size.</a:t>
            </a:r>
          </a:p>
        </p:txBody>
      </p:sp>
      <p:sp>
        <p:nvSpPr>
          <p:cNvPr id="106" name="Shape 106"/>
          <p:cNvSpPr txBox="1"/>
          <p:nvPr/>
        </p:nvSpPr>
        <p:spPr>
          <a:xfrm>
            <a:off x="152400" y="6553200"/>
            <a:ext cx="1904999" cy="30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 sz="1400" b="0" i="0" u="none" strike="noStrike" cap="none" baseline="0">
                <a:solidFill>
                  <a:srgbClr val="7F7F7F"/>
                </a:solidFill>
                <a:latin typeface="Calibri"/>
                <a:ea typeface="Calibri"/>
                <a:cs typeface="Calibri"/>
                <a:sym typeface="Calibri"/>
              </a:rPr>
              <a:t>© Getting Nerdy, LLC</a:t>
            </a:r>
          </a:p>
        </p:txBody>
      </p:sp>
      <p:grpSp>
        <p:nvGrpSpPr>
          <p:cNvPr id="107" name="Shape 107"/>
          <p:cNvGrpSpPr/>
          <p:nvPr/>
        </p:nvGrpSpPr>
        <p:grpSpPr>
          <a:xfrm>
            <a:off x="5730019" y="698999"/>
            <a:ext cx="3185148" cy="5166052"/>
            <a:chOff x="-56046" y="0"/>
            <a:chExt cx="2917871" cy="3915456"/>
          </a:xfrm>
        </p:grpSpPr>
        <p:pic>
          <p:nvPicPr>
            <p:cNvPr id="108" name="Shape 108"/>
            <p:cNvPicPr preferRelativeResize="0"/>
            <p:nvPr/>
          </p:nvPicPr>
          <p:blipFill rotWithShape="1">
            <a:blip r:embed="rId3">
              <a:alphaModFix/>
            </a:blip>
            <a:srcRect/>
            <a:stretch/>
          </p:blipFill>
          <p:spPr>
            <a:xfrm>
              <a:off x="1816925" y="0"/>
              <a:ext cx="1044900" cy="2196899"/>
            </a:xfrm>
            <a:prstGeom prst="rect">
              <a:avLst/>
            </a:prstGeom>
            <a:noFill/>
            <a:ln>
              <a:noFill/>
            </a:ln>
          </p:spPr>
        </p:pic>
        <p:pic>
          <p:nvPicPr>
            <p:cNvPr id="109" name="Shape 109"/>
            <p:cNvPicPr preferRelativeResize="0"/>
            <p:nvPr/>
          </p:nvPicPr>
          <p:blipFill rotWithShape="1">
            <a:blip r:embed="rId4">
              <a:alphaModFix/>
            </a:blip>
            <a:srcRect/>
            <a:stretch/>
          </p:blipFill>
          <p:spPr>
            <a:xfrm rot="4729920">
              <a:off x="-17" y="3218184"/>
              <a:ext cx="641242" cy="641242"/>
            </a:xfrm>
            <a:prstGeom prst="rect">
              <a:avLst/>
            </a:prstGeom>
            <a:noFill/>
            <a:ln>
              <a:noFill/>
            </a:ln>
          </p:spPr>
        </p:pic>
        <p:pic>
          <p:nvPicPr>
            <p:cNvPr id="110" name="Shape 110"/>
            <p:cNvPicPr preferRelativeResize="0"/>
            <p:nvPr/>
          </p:nvPicPr>
          <p:blipFill rotWithShape="1">
            <a:blip r:embed="rId5">
              <a:alphaModFix/>
            </a:blip>
            <a:srcRect/>
            <a:stretch/>
          </p:blipFill>
          <p:spPr>
            <a:xfrm rot="4315869">
              <a:off x="1543724" y="1900083"/>
              <a:ext cx="593887" cy="593887"/>
            </a:xfrm>
            <a:prstGeom prst="rect">
              <a:avLst/>
            </a:prstGeom>
            <a:noFill/>
            <a:ln>
              <a:noFill/>
            </a:ln>
          </p:spPr>
        </p:pic>
        <p:pic>
          <p:nvPicPr>
            <p:cNvPr id="111" name="Shape 111"/>
            <p:cNvPicPr preferRelativeResize="0"/>
            <p:nvPr/>
          </p:nvPicPr>
          <p:blipFill rotWithShape="1">
            <a:blip r:embed="rId6">
              <a:alphaModFix/>
            </a:blip>
            <a:srcRect/>
            <a:stretch/>
          </p:blipFill>
          <p:spPr>
            <a:xfrm rot="1038281">
              <a:off x="1104460" y="2315757"/>
              <a:ext cx="581940" cy="593806"/>
            </a:xfrm>
            <a:prstGeom prst="rect">
              <a:avLst/>
            </a:prstGeom>
            <a:noFill/>
            <a:ln>
              <a:noFill/>
            </a:ln>
          </p:spPr>
        </p:pic>
        <p:pic>
          <p:nvPicPr>
            <p:cNvPr id="112" name="Shape 112"/>
            <p:cNvPicPr preferRelativeResize="0"/>
            <p:nvPr/>
          </p:nvPicPr>
          <p:blipFill rotWithShape="1">
            <a:blip r:embed="rId5">
              <a:alphaModFix/>
            </a:blip>
            <a:srcRect/>
            <a:stretch/>
          </p:blipFill>
          <p:spPr>
            <a:xfrm rot="3250267">
              <a:off x="581843" y="2873833"/>
              <a:ext cx="617561" cy="617561"/>
            </a:xfrm>
            <a:prstGeom prst="rect">
              <a:avLst/>
            </a:prstGeom>
            <a:noFill/>
            <a:ln>
              <a:noFill/>
            </a:ln>
          </p:spPr>
        </p:pic>
      </p:gr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304800" y="76200"/>
            <a:ext cx="8458200" cy="2971799"/>
          </a:xfrm>
          <a:prstGeom prst="rect">
            <a:avLst/>
          </a:prstGeom>
          <a:noFill/>
          <a:ln>
            <a:noFill/>
          </a:ln>
        </p:spPr>
        <p:txBody>
          <a:bodyPr lIns="91425" tIns="45700" rIns="91425" bIns="45700" anchor="t" anchorCtr="0">
            <a:noAutofit/>
          </a:bodyPr>
          <a:lstStyle/>
          <a:p>
            <a:pPr marL="0" marR="0" lvl="0" indent="0" algn="just" rtl="0">
              <a:spcBef>
                <a:spcPts val="0"/>
              </a:spcBef>
              <a:spcAft>
                <a:spcPts val="0"/>
              </a:spcAft>
              <a:buClr>
                <a:schemeClr val="dk1"/>
              </a:buClr>
              <a:buSzPct val="25000"/>
              <a:buFont typeface="Calibri"/>
              <a:buNone/>
            </a:pPr>
            <a:r>
              <a:rPr lang="en" sz="2200" b="1" i="0" u="none" strike="noStrike" cap="none" baseline="0">
                <a:solidFill>
                  <a:schemeClr val="dk1"/>
                </a:solidFill>
                <a:latin typeface="Calibri"/>
                <a:ea typeface="Calibri"/>
                <a:cs typeface="Calibri"/>
                <a:sym typeface="Calibri"/>
              </a:rPr>
              <a:t>What You Do:  </a:t>
            </a:r>
            <a:r>
              <a:rPr lang="en" sz="2200" b="0" i="0" u="none" strike="noStrike" cap="none" baseline="0">
                <a:solidFill>
                  <a:schemeClr val="dk1"/>
                </a:solidFill>
                <a:latin typeface="Calibri"/>
                <a:ea typeface="Calibri"/>
                <a:cs typeface="Calibri"/>
                <a:sym typeface="Calibri"/>
              </a:rPr>
              <a:t>Using the information provided in the charts below, analyze the data and answer the questions that follow.</a:t>
            </a:r>
          </a:p>
          <a:p>
            <a:pPr marL="0" marR="0" lvl="0" indent="0" algn="just" rtl="0">
              <a:spcBef>
                <a:spcPts val="0"/>
              </a:spcBef>
              <a:spcAft>
                <a:spcPts val="0"/>
              </a:spcAft>
              <a:buClr>
                <a:schemeClr val="dk1"/>
              </a:buClr>
              <a:buSzPct val="25000"/>
              <a:buFont typeface="Calibri"/>
              <a:buNone/>
            </a:pPr>
            <a:r>
              <a:rPr lang="en" sz="2200" b="0" i="0" u="none" strike="noStrike" cap="none" baseline="0">
                <a:solidFill>
                  <a:schemeClr val="dk1"/>
                </a:solidFill>
                <a:latin typeface="Calibri"/>
                <a:ea typeface="Calibri"/>
                <a:cs typeface="Calibri"/>
                <a:sym typeface="Calibri"/>
              </a:rPr>
              <a:t>The population change is the number of elk born minus the number of elk that died during that year.  Fill out the last column for the year each year using the calculation below - </a:t>
            </a:r>
            <a:r>
              <a:rPr lang="en" sz="2200" b="0" i="0" u="sng" strike="noStrike" cap="none" baseline="0">
                <a:solidFill>
                  <a:schemeClr val="dk1"/>
                </a:solidFill>
                <a:latin typeface="Calibri"/>
                <a:ea typeface="Calibri"/>
                <a:cs typeface="Calibri"/>
                <a:sym typeface="Calibri"/>
              </a:rPr>
              <a:t>Be sure to show if the change is positive or negative</a:t>
            </a:r>
            <a:r>
              <a:rPr lang="en" sz="2200" b="0" i="0" u="none" strike="noStrike" cap="none" baseline="0">
                <a:solidFill>
                  <a:schemeClr val="dk1"/>
                </a:solidFill>
                <a:latin typeface="Calibri"/>
                <a:ea typeface="Calibri"/>
                <a:cs typeface="Calibri"/>
                <a:sym typeface="Calibri"/>
              </a:rPr>
              <a:t>:  </a:t>
            </a:r>
          </a:p>
          <a:p>
            <a:pPr marL="0" marR="0" lvl="0" indent="0" algn="ctr" rtl="0">
              <a:spcBef>
                <a:spcPts val="0"/>
              </a:spcBef>
              <a:spcAft>
                <a:spcPts val="0"/>
              </a:spcAft>
              <a:buClr>
                <a:schemeClr val="dk1"/>
              </a:buClr>
              <a:buSzPct val="25000"/>
              <a:buFont typeface="Calibri"/>
              <a:buNone/>
            </a:pPr>
            <a:r>
              <a:rPr lang="en" sz="2000" b="1" i="0" u="none" strike="noStrike" cap="none" baseline="0">
                <a:solidFill>
                  <a:schemeClr val="dk1"/>
                </a:solidFill>
                <a:latin typeface="Calibri"/>
                <a:ea typeface="Calibri"/>
                <a:cs typeface="Calibri"/>
                <a:sym typeface="Calibri"/>
              </a:rPr>
              <a:t>Elk calves – (Predation + Starvation) = Elk population change</a:t>
            </a:r>
          </a:p>
          <a:p>
            <a:pPr marL="0" marR="0" lvl="0" indent="0" algn="ctr" rtl="0">
              <a:spcBef>
                <a:spcPts val="0"/>
              </a:spcBef>
              <a:spcAft>
                <a:spcPts val="0"/>
              </a:spcAft>
              <a:buClr>
                <a:srgbClr val="FF0000"/>
              </a:buClr>
              <a:buSzPct val="25000"/>
              <a:buFont typeface="Calibri"/>
              <a:buNone/>
            </a:pPr>
            <a:r>
              <a:rPr lang="en" sz="2000" b="1" i="0" u="none" strike="noStrike" cap="none" baseline="0">
                <a:solidFill>
                  <a:srgbClr val="FF0000"/>
                </a:solidFill>
                <a:latin typeface="Calibri"/>
                <a:ea typeface="Calibri"/>
                <a:cs typeface="Calibri"/>
                <a:sym typeface="Calibri"/>
              </a:rPr>
              <a:t>For the year 2000:  800 – (400 + 100) = 300  </a:t>
            </a:r>
          </a:p>
          <a:p>
            <a:pPr marL="0" marR="0" lvl="0" indent="0" algn="ctr" rtl="0">
              <a:spcBef>
                <a:spcPts val="0"/>
              </a:spcBef>
              <a:spcAft>
                <a:spcPts val="0"/>
              </a:spcAft>
              <a:buClr>
                <a:srgbClr val="FF0000"/>
              </a:buClr>
              <a:buSzPct val="25000"/>
              <a:buFont typeface="Calibri"/>
              <a:buNone/>
            </a:pPr>
            <a:r>
              <a:rPr lang="en" sz="2000" b="1" i="0" u="none" strike="noStrike" cap="none" baseline="0">
                <a:solidFill>
                  <a:srgbClr val="FF0000"/>
                </a:solidFill>
                <a:latin typeface="Calibri"/>
                <a:ea typeface="Calibri"/>
                <a:cs typeface="Calibri"/>
                <a:sym typeface="Calibri"/>
              </a:rPr>
              <a:t>An increase in elk population from the previous year.</a:t>
            </a:r>
          </a:p>
          <a:p>
            <a:pPr marL="0" marR="0" lvl="0" indent="0" algn="l" rtl="0">
              <a:spcBef>
                <a:spcPts val="0"/>
              </a:spcBef>
              <a:spcAft>
                <a:spcPts val="0"/>
              </a:spcAft>
              <a:buClr>
                <a:schemeClr val="dk1"/>
              </a:buClr>
              <a:buFont typeface="Calibri"/>
              <a:buNone/>
            </a:pPr>
            <a:endParaRPr sz="2400" b="0" i="0" u="none" strike="noStrike" cap="none" baseline="0">
              <a:solidFill>
                <a:schemeClr val="dk1"/>
              </a:solidFill>
              <a:latin typeface="Arial"/>
              <a:ea typeface="Arial"/>
              <a:cs typeface="Arial"/>
              <a:sym typeface="Arial"/>
            </a:endParaRPr>
          </a:p>
        </p:txBody>
      </p:sp>
      <p:sp>
        <p:nvSpPr>
          <p:cNvPr id="118" name="Shape 118"/>
          <p:cNvSpPr txBox="1"/>
          <p:nvPr/>
        </p:nvSpPr>
        <p:spPr>
          <a:xfrm>
            <a:off x="152400" y="6553200"/>
            <a:ext cx="1904999" cy="30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 sz="1400" b="0" i="0" u="none" strike="noStrike" cap="none" baseline="0">
                <a:solidFill>
                  <a:srgbClr val="7F7F7F"/>
                </a:solidFill>
                <a:latin typeface="Calibri"/>
                <a:ea typeface="Calibri"/>
                <a:cs typeface="Calibri"/>
                <a:sym typeface="Calibri"/>
              </a:rPr>
              <a:t>© Getting Nerdy, LLC</a:t>
            </a:r>
          </a:p>
        </p:txBody>
      </p:sp>
      <p:graphicFrame>
        <p:nvGraphicFramePr>
          <p:cNvPr id="119" name="Shape 119"/>
          <p:cNvGraphicFramePr/>
          <p:nvPr/>
        </p:nvGraphicFramePr>
        <p:xfrm>
          <a:off x="381000" y="3124200"/>
          <a:ext cx="8458200" cy="3566160"/>
        </p:xfrm>
        <a:graphic>
          <a:graphicData uri="http://schemas.openxmlformats.org/drawingml/2006/table">
            <a:tbl>
              <a:tblPr firstRow="1" firstCol="1" bandRow="1">
                <a:noFill/>
                <a:tableStyleId>{115366BD-2130-407A-8074-C9575169FE60}</a:tableStyleId>
              </a:tblPr>
              <a:tblGrid>
                <a:gridCol w="940600">
                  <a:extLst>
                    <a:ext uri="{9D8B030D-6E8A-4147-A177-3AD203B41FA5}">
                      <a16:colId xmlns:a16="http://schemas.microsoft.com/office/drawing/2014/main" xmlns="" val="20000"/>
                    </a:ext>
                  </a:extLst>
                </a:gridCol>
                <a:gridCol w="1226875">
                  <a:extLst>
                    <a:ext uri="{9D8B030D-6E8A-4147-A177-3AD203B41FA5}">
                      <a16:colId xmlns:a16="http://schemas.microsoft.com/office/drawing/2014/main" xmlns="" val="20001"/>
                    </a:ext>
                  </a:extLst>
                </a:gridCol>
                <a:gridCol w="1299050">
                  <a:extLst>
                    <a:ext uri="{9D8B030D-6E8A-4147-A177-3AD203B41FA5}">
                      <a16:colId xmlns:a16="http://schemas.microsoft.com/office/drawing/2014/main" xmlns="" val="20002"/>
                    </a:ext>
                  </a:extLst>
                </a:gridCol>
                <a:gridCol w="1010375">
                  <a:extLst>
                    <a:ext uri="{9D8B030D-6E8A-4147-A177-3AD203B41FA5}">
                      <a16:colId xmlns:a16="http://schemas.microsoft.com/office/drawing/2014/main" xmlns="" val="20003"/>
                    </a:ext>
                  </a:extLst>
                </a:gridCol>
                <a:gridCol w="1091350">
                  <a:extLst>
                    <a:ext uri="{9D8B030D-6E8A-4147-A177-3AD203B41FA5}">
                      <a16:colId xmlns:a16="http://schemas.microsoft.com/office/drawing/2014/main" xmlns="" val="20004"/>
                    </a:ext>
                  </a:extLst>
                </a:gridCol>
                <a:gridCol w="1186775">
                  <a:extLst>
                    <a:ext uri="{9D8B030D-6E8A-4147-A177-3AD203B41FA5}">
                      <a16:colId xmlns:a16="http://schemas.microsoft.com/office/drawing/2014/main" xmlns="" val="20005"/>
                    </a:ext>
                  </a:extLst>
                </a:gridCol>
                <a:gridCol w="1703175">
                  <a:extLst>
                    <a:ext uri="{9D8B030D-6E8A-4147-A177-3AD203B41FA5}">
                      <a16:colId xmlns:a16="http://schemas.microsoft.com/office/drawing/2014/main" xmlns="" val="20006"/>
                    </a:ext>
                  </a:extLst>
                </a:gridCol>
              </a:tblGrid>
              <a:tr h="527550">
                <a:tc>
                  <a:txBody>
                    <a:bodyPr/>
                    <a:lstStyle/>
                    <a:p>
                      <a:pPr marL="0" marR="0" lvl="0" indent="0" algn="ctr" rtl="0">
                        <a:spcBef>
                          <a:spcPts val="0"/>
                        </a:spcBef>
                        <a:spcAft>
                          <a:spcPts val="0"/>
                        </a:spcAft>
                        <a:buSzPct val="25000"/>
                        <a:buNone/>
                      </a:pPr>
                      <a:r>
                        <a:rPr lang="en" sz="1800" u="none" strike="noStrike" cap="none" baseline="0"/>
                        <a:t>Year</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Wolf Population</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Elk Population</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Elk Calves</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Predation</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Starvation</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Elk Population Change (-/+)</a:t>
                      </a:r>
                    </a:p>
                  </a:txBody>
                  <a:tcPr marL="68575" marR="68575" marT="0" marB="0"/>
                </a:tc>
                <a:extLst>
                  <a:ext uri="{0D108BD9-81ED-4DB2-BD59-A6C34878D82A}">
                    <a16:rowId xmlns:a16="http://schemas.microsoft.com/office/drawing/2014/main" xmlns="" val="10000"/>
                  </a:ext>
                </a:extLst>
              </a:tr>
              <a:tr h="263775">
                <a:tc>
                  <a:txBody>
                    <a:bodyPr/>
                    <a:lstStyle/>
                    <a:p>
                      <a:pPr marL="0" marR="0" lvl="0" indent="0" algn="ctr" rtl="0">
                        <a:spcBef>
                          <a:spcPts val="0"/>
                        </a:spcBef>
                        <a:spcAft>
                          <a:spcPts val="0"/>
                        </a:spcAft>
                        <a:buSzPct val="25000"/>
                        <a:buNone/>
                      </a:pPr>
                      <a:r>
                        <a:rPr lang="en" sz="1800" u="none" strike="noStrike" cap="none" baseline="0"/>
                        <a:t>2000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2000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800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400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+300</a:t>
                      </a:r>
                    </a:p>
                  </a:txBody>
                  <a:tcPr marL="68575" marR="68575" marT="0" marB="0"/>
                </a:tc>
                <a:extLst>
                  <a:ext uri="{0D108BD9-81ED-4DB2-BD59-A6C34878D82A}">
                    <a16:rowId xmlns:a16="http://schemas.microsoft.com/office/drawing/2014/main" xmlns="" val="10001"/>
                  </a:ext>
                </a:extLst>
              </a:tr>
              <a:tr h="263775">
                <a:tc>
                  <a:txBody>
                    <a:bodyPr/>
                    <a:lstStyle/>
                    <a:p>
                      <a:pPr marL="0" marR="0" lvl="0" indent="0" algn="ctr" rtl="0">
                        <a:spcBef>
                          <a:spcPts val="0"/>
                        </a:spcBef>
                        <a:spcAft>
                          <a:spcPts val="0"/>
                        </a:spcAft>
                        <a:buSzPct val="25000"/>
                        <a:buNone/>
                      </a:pPr>
                      <a:r>
                        <a:rPr lang="en" sz="1800" u="none" strike="noStrike" cap="none" baseline="0"/>
                        <a:t>2001</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2300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920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480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240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2"/>
                  </a:ext>
                </a:extLst>
              </a:tr>
              <a:tr h="263775">
                <a:tc>
                  <a:txBody>
                    <a:bodyPr/>
                    <a:lstStyle/>
                    <a:p>
                      <a:pPr marL="0" marR="0" lvl="0" indent="0" algn="ctr" rtl="0">
                        <a:spcBef>
                          <a:spcPts val="0"/>
                        </a:spcBef>
                        <a:spcAft>
                          <a:spcPts val="0"/>
                        </a:spcAft>
                        <a:buSzPct val="25000"/>
                        <a:buNone/>
                      </a:pPr>
                      <a:r>
                        <a:rPr lang="en" sz="1800" u="none" strike="noStrike" cap="none" baseline="0"/>
                        <a:t>2002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2500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1000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640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650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3"/>
                  </a:ext>
                </a:extLst>
              </a:tr>
              <a:tr h="263775">
                <a:tc>
                  <a:txBody>
                    <a:bodyPr/>
                    <a:lstStyle/>
                    <a:p>
                      <a:pPr marL="0" marR="0" lvl="0" indent="0" algn="ctr" rtl="0">
                        <a:spcBef>
                          <a:spcPts val="0"/>
                        </a:spcBef>
                        <a:spcAft>
                          <a:spcPts val="0"/>
                        </a:spcAft>
                        <a:buSzPct val="25000"/>
                        <a:buNone/>
                      </a:pPr>
                      <a:r>
                        <a:rPr lang="en" sz="1800" u="none" strike="noStrike" cap="none" baseline="0"/>
                        <a:t>2003</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2210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944</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880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389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4"/>
                  </a:ext>
                </a:extLst>
              </a:tr>
              <a:tr h="263775">
                <a:tc>
                  <a:txBody>
                    <a:bodyPr/>
                    <a:lstStyle/>
                    <a:p>
                      <a:pPr marL="0" marR="0" lvl="0" indent="0" algn="ctr" rtl="0">
                        <a:spcBef>
                          <a:spcPts val="0"/>
                        </a:spcBef>
                        <a:spcAft>
                          <a:spcPts val="0"/>
                        </a:spcAft>
                        <a:buSzPct val="25000"/>
                        <a:buNone/>
                      </a:pPr>
                      <a:r>
                        <a:rPr lang="en" sz="1800" u="none" strike="noStrike" cap="none" baseline="0"/>
                        <a:t>2004</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1885</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996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1095</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5"/>
                  </a:ext>
                </a:extLst>
              </a:tr>
              <a:tr h="263775">
                <a:tc>
                  <a:txBody>
                    <a:bodyPr/>
                    <a:lstStyle/>
                    <a:p>
                      <a:pPr marL="0" marR="0" lvl="0" indent="0" algn="ctr" rtl="0">
                        <a:spcBef>
                          <a:spcPts val="0"/>
                        </a:spcBef>
                        <a:spcAft>
                          <a:spcPts val="0"/>
                        </a:spcAft>
                        <a:buSzPct val="25000"/>
                        <a:buNone/>
                      </a:pPr>
                      <a:r>
                        <a:rPr lang="en" sz="1800" u="none" strike="noStrike" cap="none" baseline="0"/>
                        <a:t>2005</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25</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1760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836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912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24</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6"/>
                  </a:ext>
                </a:extLst>
              </a:tr>
              <a:tr h="263775">
                <a:tc>
                  <a:txBody>
                    <a:bodyPr/>
                    <a:lstStyle/>
                    <a:p>
                      <a:pPr marL="0" marR="0" lvl="0" indent="0" algn="ctr" rtl="0">
                        <a:spcBef>
                          <a:spcPts val="0"/>
                        </a:spcBef>
                        <a:spcAft>
                          <a:spcPts val="0"/>
                        </a:spcAft>
                        <a:buSzPct val="25000"/>
                        <a:buNone/>
                      </a:pPr>
                      <a:r>
                        <a:rPr lang="en" sz="1800" u="none" strike="noStrike" cap="none" baseline="0"/>
                        <a:t>2006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21</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1660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788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846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7"/>
                  </a:ext>
                </a:extLst>
              </a:tr>
              <a:tr h="263775">
                <a:tc>
                  <a:txBody>
                    <a:bodyPr/>
                    <a:lstStyle/>
                    <a:p>
                      <a:pPr marL="0" marR="0" lvl="0" indent="0" algn="ctr" rtl="0">
                        <a:spcBef>
                          <a:spcPts val="0"/>
                        </a:spcBef>
                        <a:spcAft>
                          <a:spcPts val="0"/>
                        </a:spcAft>
                        <a:buSzPct val="25000"/>
                        <a:buNone/>
                      </a:pPr>
                      <a:r>
                        <a:rPr lang="en" sz="1800" u="none" strike="noStrike" cap="none" baseline="0"/>
                        <a:t>2007</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1602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766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780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8"/>
                  </a:ext>
                </a:extLst>
              </a:tr>
              <a:tr h="263775">
                <a:tc>
                  <a:txBody>
                    <a:bodyPr/>
                    <a:lstStyle/>
                    <a:p>
                      <a:pPr marL="0" marR="0" lvl="0" indent="0" algn="ctr" rtl="0">
                        <a:spcBef>
                          <a:spcPts val="0"/>
                        </a:spcBef>
                        <a:spcAft>
                          <a:spcPts val="0"/>
                        </a:spcAft>
                        <a:buSzPct val="25000"/>
                        <a:buNone/>
                      </a:pPr>
                      <a:r>
                        <a:rPr lang="en" sz="1800" u="none" strike="noStrike" cap="none" baseline="0"/>
                        <a:t>2008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1588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784</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794</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09"/>
                  </a:ext>
                </a:extLst>
              </a:tr>
              <a:tr h="263775">
                <a:tc>
                  <a:txBody>
                    <a:bodyPr/>
                    <a:lstStyle/>
                    <a:p>
                      <a:pPr marL="0" marR="0" lvl="0" indent="0" algn="ctr" rtl="0">
                        <a:spcBef>
                          <a:spcPts val="0"/>
                        </a:spcBef>
                        <a:spcAft>
                          <a:spcPts val="0"/>
                        </a:spcAft>
                        <a:buSzPct val="25000"/>
                        <a:buNone/>
                      </a:pPr>
                      <a:r>
                        <a:rPr lang="en" sz="1800" u="none" strike="noStrike" cap="none" baseline="0"/>
                        <a:t>2009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1578</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790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796</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10"/>
                  </a:ext>
                </a:extLst>
              </a:tr>
              <a:tr h="263775">
                <a:tc>
                  <a:txBody>
                    <a:bodyPr/>
                    <a:lstStyle/>
                    <a:p>
                      <a:pPr marL="0" marR="0" lvl="0" indent="0" algn="ctr" rtl="0">
                        <a:spcBef>
                          <a:spcPts val="0"/>
                        </a:spcBef>
                        <a:spcAft>
                          <a:spcPts val="0"/>
                        </a:spcAft>
                        <a:buSzPct val="25000"/>
                        <a:buNone/>
                      </a:pPr>
                      <a:r>
                        <a:rPr lang="en" sz="1800" u="none" strike="noStrike" cap="none" baseline="0"/>
                        <a:t>2010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1572</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799</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latin typeface="Calibri"/>
                          <a:ea typeface="Calibri"/>
                          <a:cs typeface="Calibri"/>
                          <a:sym typeface="Calibri"/>
                        </a:rPr>
                        <a:t>797</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0</a:t>
                      </a:r>
                    </a:p>
                  </a:txBody>
                  <a:tcPr marL="68575" marR="68575" marT="0" marB="0"/>
                </a:tc>
                <a:tc>
                  <a:txBody>
                    <a:bodyPr/>
                    <a:lstStyle/>
                    <a:p>
                      <a:pPr marL="0" marR="0" lvl="0" indent="0" algn="ctr" rtl="0">
                        <a:spcBef>
                          <a:spcPts val="0"/>
                        </a:spcBef>
                        <a:spcAft>
                          <a:spcPts val="0"/>
                        </a:spcAft>
                        <a:buSzPct val="25000"/>
                        <a:buNone/>
                      </a:pPr>
                      <a:r>
                        <a:rPr lang="en" sz="1800" u="none" strike="noStrike" cap="none" baseline="0"/>
                        <a:t> </a:t>
                      </a:r>
                    </a:p>
                  </a:txBody>
                  <a:tcPr marL="68575" marR="68575" marT="0" marB="0"/>
                </a:tc>
                <a:extLst>
                  <a:ext uri="{0D108BD9-81ED-4DB2-BD59-A6C34878D82A}">
                    <a16:rowId xmlns:a16="http://schemas.microsoft.com/office/drawing/2014/main" xmlns="" val="10011"/>
                  </a:ext>
                </a:extLst>
              </a:tr>
            </a:tbl>
          </a:graphicData>
        </a:graphic>
      </p:graphicFrame>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81000" y="1676400"/>
            <a:ext cx="5638800" cy="28194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Calibri"/>
              <a:buNone/>
            </a:pPr>
            <a:r>
              <a:rPr lang="en" sz="2800" b="1" i="0" u="none" strike="noStrike" cap="none" baseline="0">
                <a:solidFill>
                  <a:schemeClr val="dk1"/>
                </a:solidFill>
                <a:latin typeface="Calibri"/>
                <a:ea typeface="Calibri"/>
                <a:cs typeface="Calibri"/>
                <a:sym typeface="Calibri"/>
              </a:rPr>
              <a:t>Analyzing Predator-Prey Relationships</a:t>
            </a:r>
          </a:p>
          <a:p>
            <a:pPr marL="0" marR="0" lvl="0" indent="0" algn="l" rtl="0">
              <a:spcBef>
                <a:spcPts val="440"/>
              </a:spcBef>
              <a:spcAft>
                <a:spcPts val="0"/>
              </a:spcAft>
              <a:buClr>
                <a:schemeClr val="dk1"/>
              </a:buClr>
              <a:buSzPct val="25000"/>
              <a:buFont typeface="Calibri"/>
              <a:buNone/>
            </a:pPr>
            <a:r>
              <a:rPr lang="en" sz="2200" b="1" i="0" u="none" strike="noStrike" cap="none" baseline="0">
                <a:solidFill>
                  <a:schemeClr val="dk1"/>
                </a:solidFill>
                <a:latin typeface="Calibri"/>
                <a:ea typeface="Calibri"/>
                <a:cs typeface="Calibri"/>
                <a:sym typeface="Calibri"/>
              </a:rPr>
              <a:t>The Results – What Happened?</a:t>
            </a:r>
          </a:p>
          <a:p>
            <a:pPr marL="0" marR="0" lvl="0" indent="0" algn="just" rtl="0">
              <a:spcBef>
                <a:spcPts val="440"/>
              </a:spcBef>
              <a:spcAft>
                <a:spcPts val="0"/>
              </a:spcAft>
              <a:buClr>
                <a:schemeClr val="dk1"/>
              </a:buClr>
              <a:buSzPct val="25000"/>
              <a:buFont typeface="Calibri"/>
              <a:buNone/>
            </a:pPr>
            <a:r>
              <a:rPr lang="en" sz="2200" b="0" i="0" u="none" strike="noStrike" cap="none" baseline="0">
                <a:solidFill>
                  <a:schemeClr val="dk1"/>
                </a:solidFill>
                <a:latin typeface="Calibri"/>
                <a:ea typeface="Calibri"/>
                <a:cs typeface="Calibri"/>
                <a:sym typeface="Calibri"/>
              </a:rPr>
              <a:t>Graph your data by creating a DOUBLE LINE graph of the data from the chart on the previous page.  Analyze the results and answer the questions that follow.  </a:t>
            </a:r>
          </a:p>
        </p:txBody>
      </p:sp>
      <p:sp>
        <p:nvSpPr>
          <p:cNvPr id="133" name="Shape 133"/>
          <p:cNvSpPr txBox="1"/>
          <p:nvPr/>
        </p:nvSpPr>
        <p:spPr>
          <a:xfrm>
            <a:off x="152400" y="6553200"/>
            <a:ext cx="1904999" cy="30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 sz="1400" b="0" i="0" u="none" strike="noStrike" cap="none" baseline="0">
                <a:solidFill>
                  <a:srgbClr val="7F7F7F"/>
                </a:solidFill>
                <a:latin typeface="Calibri"/>
                <a:ea typeface="Calibri"/>
                <a:cs typeface="Calibri"/>
                <a:sym typeface="Calibri"/>
              </a:rPr>
              <a:t>© Getting Nerdy, LLC</a:t>
            </a:r>
          </a:p>
        </p:txBody>
      </p:sp>
      <p:grpSp>
        <p:nvGrpSpPr>
          <p:cNvPr id="134" name="Shape 134"/>
          <p:cNvGrpSpPr/>
          <p:nvPr/>
        </p:nvGrpSpPr>
        <p:grpSpPr>
          <a:xfrm>
            <a:off x="5730019" y="698999"/>
            <a:ext cx="3185148" cy="5166052"/>
            <a:chOff x="-56046" y="0"/>
            <a:chExt cx="2917871" cy="3915456"/>
          </a:xfrm>
        </p:grpSpPr>
        <p:pic>
          <p:nvPicPr>
            <p:cNvPr id="135" name="Shape 135"/>
            <p:cNvPicPr preferRelativeResize="0"/>
            <p:nvPr/>
          </p:nvPicPr>
          <p:blipFill rotWithShape="1">
            <a:blip r:embed="rId3">
              <a:alphaModFix/>
            </a:blip>
            <a:srcRect/>
            <a:stretch/>
          </p:blipFill>
          <p:spPr>
            <a:xfrm>
              <a:off x="1816925" y="0"/>
              <a:ext cx="1044900" cy="2196899"/>
            </a:xfrm>
            <a:prstGeom prst="rect">
              <a:avLst/>
            </a:prstGeom>
            <a:noFill/>
            <a:ln>
              <a:noFill/>
            </a:ln>
          </p:spPr>
        </p:pic>
        <p:pic>
          <p:nvPicPr>
            <p:cNvPr id="136" name="Shape 136"/>
            <p:cNvPicPr preferRelativeResize="0"/>
            <p:nvPr/>
          </p:nvPicPr>
          <p:blipFill rotWithShape="1">
            <a:blip r:embed="rId4">
              <a:alphaModFix/>
            </a:blip>
            <a:srcRect/>
            <a:stretch/>
          </p:blipFill>
          <p:spPr>
            <a:xfrm rot="4729920">
              <a:off x="-17" y="3218184"/>
              <a:ext cx="641242" cy="641242"/>
            </a:xfrm>
            <a:prstGeom prst="rect">
              <a:avLst/>
            </a:prstGeom>
            <a:noFill/>
            <a:ln>
              <a:noFill/>
            </a:ln>
          </p:spPr>
        </p:pic>
        <p:pic>
          <p:nvPicPr>
            <p:cNvPr id="137" name="Shape 137"/>
            <p:cNvPicPr preferRelativeResize="0"/>
            <p:nvPr/>
          </p:nvPicPr>
          <p:blipFill rotWithShape="1">
            <a:blip r:embed="rId5">
              <a:alphaModFix/>
            </a:blip>
            <a:srcRect/>
            <a:stretch/>
          </p:blipFill>
          <p:spPr>
            <a:xfrm rot="4315869">
              <a:off x="1543724" y="1900083"/>
              <a:ext cx="593887" cy="593887"/>
            </a:xfrm>
            <a:prstGeom prst="rect">
              <a:avLst/>
            </a:prstGeom>
            <a:noFill/>
            <a:ln>
              <a:noFill/>
            </a:ln>
          </p:spPr>
        </p:pic>
        <p:pic>
          <p:nvPicPr>
            <p:cNvPr id="138" name="Shape 138"/>
            <p:cNvPicPr preferRelativeResize="0"/>
            <p:nvPr/>
          </p:nvPicPr>
          <p:blipFill rotWithShape="1">
            <a:blip r:embed="rId6">
              <a:alphaModFix/>
            </a:blip>
            <a:srcRect/>
            <a:stretch/>
          </p:blipFill>
          <p:spPr>
            <a:xfrm rot="1038281">
              <a:off x="1104460" y="2315757"/>
              <a:ext cx="581940" cy="593806"/>
            </a:xfrm>
            <a:prstGeom prst="rect">
              <a:avLst/>
            </a:prstGeom>
            <a:noFill/>
            <a:ln>
              <a:noFill/>
            </a:ln>
          </p:spPr>
        </p:pic>
        <p:pic>
          <p:nvPicPr>
            <p:cNvPr id="139" name="Shape 139"/>
            <p:cNvPicPr preferRelativeResize="0"/>
            <p:nvPr/>
          </p:nvPicPr>
          <p:blipFill rotWithShape="1">
            <a:blip r:embed="rId5">
              <a:alphaModFix/>
            </a:blip>
            <a:srcRect/>
            <a:stretch/>
          </p:blipFill>
          <p:spPr>
            <a:xfrm rot="3250267">
              <a:off x="581843" y="2873833"/>
              <a:ext cx="617561" cy="617561"/>
            </a:xfrm>
            <a:prstGeom prst="rect">
              <a:avLst/>
            </a:prstGeom>
            <a:noFill/>
            <a:ln>
              <a:noFill/>
            </a:ln>
          </p:spPr>
        </p:pic>
      </p:grpSp>
    </p:spTree>
  </p:cSld>
  <p:clrMapOvr>
    <a:masterClrMapping/>
  </p:clrMapOvr>
  <p:transition spd="slow">
    <p:push/>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340</Words>
  <Application>Microsoft Office PowerPoint</Application>
  <PresentationFormat>On-screen Show (4:3)</PresentationFormat>
  <Paragraphs>100</Paragraphs>
  <Slides>3</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simple-light</vt:lpstr>
      <vt:lpstr>Default Design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Adkins</dc:creator>
  <cp:lastModifiedBy>Ellen Adkins</cp:lastModifiedBy>
  <cp:revision>4</cp:revision>
  <dcterms:modified xsi:type="dcterms:W3CDTF">2019-03-08T15:10:34Z</dcterms:modified>
</cp:coreProperties>
</file>