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64496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615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28782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9232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51546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20870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3206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0503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4256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831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84314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62403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24358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66791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2865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2308949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jpg"/><Relationship Id="rId5" Type="http://schemas.openxmlformats.org/officeDocument/2006/relationships/image" Target="../media/image12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jpg"/><Relationship Id="rId5" Type="http://schemas.openxmlformats.org/officeDocument/2006/relationships/image" Target="../media/image12.jpg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bbc.co.uk/schools/gcsebitesize/science/edexcel/environment/populationsandpyramidsact.shtml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04800" y="76200"/>
            <a:ext cx="4648199" cy="6630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Pyramid of Energy!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determine how much energy is transferred or lost in an ecosystem.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 work: </a:t>
            </a:r>
            <a:r>
              <a:rPr lang="en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2/29/19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?’s &amp; Answers page 73</a:t>
            </a:r>
            <a:endParaRPr lang="en" sz="2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source of all energy?</a:t>
            </a:r>
            <a:endParaRPr lang="en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0" indent="0">
              <a:spcBef>
                <a:spcPts val="500"/>
              </a:spcBef>
              <a:buSzPct val="100000"/>
              <a:buNone/>
            </a:pPr>
            <a:endParaRPr lang="en" sz="28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514350" marR="0" lvl="0" indent="-514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 startAt="2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are decomposers considered nature’s recyclers?</a:t>
            </a:r>
            <a:endParaRPr lang="en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91857" y="488731"/>
            <a:ext cx="3747299" cy="58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D4971D8-FF6E-48D2-8724-6F8EB6BDA2CF}"/>
              </a:ext>
            </a:extLst>
          </p:cNvPr>
          <p:cNvSpPr txBox="1"/>
          <p:nvPr/>
        </p:nvSpPr>
        <p:spPr>
          <a:xfrm>
            <a:off x="304800" y="4013468"/>
            <a:ext cx="4304985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" sz="2400" b="1" dirty="0">
                <a:solidFill>
                  <a:srgbClr val="FF0000"/>
                </a:solidFill>
              </a:rPr>
              <a:t>The sun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79A863-2808-4FEB-AD3F-8C2B4716665A}"/>
              </a:ext>
            </a:extLst>
          </p:cNvPr>
          <p:cNvSpPr txBox="1"/>
          <p:nvPr/>
        </p:nvSpPr>
        <p:spPr>
          <a:xfrm>
            <a:off x="165942" y="5722221"/>
            <a:ext cx="4644333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" sz="2000" b="1" dirty="0">
                <a:solidFill>
                  <a:srgbClr val="FF0000"/>
                </a:solidFill>
              </a:rPr>
              <a:t>They break down organic materials and return them to the Earth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4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SECONDARY (2</a:t>
            </a:r>
            <a:r>
              <a:rPr lang="en" sz="4000" b="0" i="0" u="none" strike="noStrike" cap="none" baseline="30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" sz="4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) CONSUMER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Carolina Wren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flying up above and makes a tasty meal out of the hornworm, getting the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units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stored energy. Of the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units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 IN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units are used to power the wren’s daily activities and much of that energy is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lost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the activities &amp; surroundings.  How much of the original energy is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</a:p>
        </p:txBody>
      </p:sp>
      <p:sp>
        <p:nvSpPr>
          <p:cNvPr id="217" name="Shape 217"/>
          <p:cNvSpPr/>
          <p:nvPr/>
        </p:nvSpPr>
        <p:spPr>
          <a:xfrm>
            <a:off x="190500" y="-21272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8323" y="3292246"/>
            <a:ext cx="4261800" cy="3489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Shape 224"/>
          <p:cNvGrpSpPr/>
          <p:nvPr/>
        </p:nvGrpSpPr>
        <p:grpSpPr>
          <a:xfrm>
            <a:off x="82084" y="76199"/>
            <a:ext cx="9102145" cy="6183312"/>
            <a:chOff x="-7852" y="76"/>
            <a:chExt cx="15899" cy="11400"/>
          </a:xfrm>
        </p:grpSpPr>
        <p:pic>
          <p:nvPicPr>
            <p:cNvPr id="225" name="Shape 22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7852" y="76"/>
              <a:ext cx="15899" cy="11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6" name="Shape 226"/>
            <p:cNvSpPr txBox="1"/>
            <p:nvPr/>
          </p:nvSpPr>
          <p:spPr>
            <a:xfrm>
              <a:off x="-5490" y="3938"/>
              <a:ext cx="3000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Tomato Plant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endPara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Shape 227"/>
            <p:cNvSpPr txBox="1"/>
            <p:nvPr/>
          </p:nvSpPr>
          <p:spPr>
            <a:xfrm>
              <a:off x="-1829" y="4924"/>
              <a:ext cx="3000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Hornworm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endPara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Shape 228"/>
            <p:cNvSpPr txBox="1"/>
            <p:nvPr/>
          </p:nvSpPr>
          <p:spPr>
            <a:xfrm>
              <a:off x="810" y="6637"/>
              <a:ext cx="3000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Wren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endParaRPr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9" name="Shape 229"/>
          <p:cNvSpPr txBox="1"/>
          <p:nvPr/>
        </p:nvSpPr>
        <p:spPr>
          <a:xfrm>
            <a:off x="641131" y="2185768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2104698" y="1804769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900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981200" y="3754437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981200" y="3951505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900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981200" y="41910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100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883569" y="2443272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3810000" y="3754437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3702267" y="39624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90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3886200" y="41910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5562600" y="3297237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5410200" y="38862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10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5486400" y="41148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9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5638800" y="43434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pic>
        <p:nvPicPr>
          <p:cNvPr id="242" name="Shape 2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688" y="2512627"/>
            <a:ext cx="814499" cy="122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3786490" y="2866640"/>
            <a:ext cx="681299" cy="104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10475" y="3047077"/>
            <a:ext cx="628199" cy="5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Shape 245"/>
          <p:cNvSpPr txBox="1"/>
          <p:nvPr/>
        </p:nvSpPr>
        <p:spPr>
          <a:xfrm>
            <a:off x="228600" y="4678739"/>
            <a:ext cx="8763000" cy="156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 in your chart with your calculations as you see here! Draw your picture neatly and color it!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TERTIARY (3</a:t>
            </a:r>
            <a:r>
              <a:rPr lang="en" sz="4400" b="0" i="0" u="none" strike="noStrike" cap="none" baseline="30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) CONSUMER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07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" sz="32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Red-tail Hawk</a:t>
            </a: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circling the field and sees the wren flying below.  It swoops down to catch his meal, getting the </a:t>
            </a:r>
            <a:r>
              <a:rPr lang="en" sz="32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unit</a:t>
            </a: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stored energy as he eats it. </a:t>
            </a:r>
          </a:p>
        </p:txBody>
      </p:sp>
      <p:pic>
        <p:nvPicPr>
          <p:cNvPr id="253" name="Shape 2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336" y="3200400"/>
            <a:ext cx="47202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Shape 254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Shape 259"/>
          <p:cNvGrpSpPr/>
          <p:nvPr/>
        </p:nvGrpSpPr>
        <p:grpSpPr>
          <a:xfrm>
            <a:off x="76199" y="76056"/>
            <a:ext cx="9102147" cy="6183312"/>
            <a:chOff x="34" y="476"/>
            <a:chExt cx="15899" cy="11400"/>
          </a:xfrm>
        </p:grpSpPr>
        <p:pic>
          <p:nvPicPr>
            <p:cNvPr id="260" name="Shape 26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" y="476"/>
              <a:ext cx="15899" cy="11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1" name="Shape 261"/>
            <p:cNvSpPr txBox="1"/>
            <p:nvPr/>
          </p:nvSpPr>
          <p:spPr>
            <a:xfrm>
              <a:off x="2475" y="4481"/>
              <a:ext cx="3000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Tomato Plant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endPara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Shape 262"/>
            <p:cNvSpPr txBox="1"/>
            <p:nvPr/>
          </p:nvSpPr>
          <p:spPr>
            <a:xfrm>
              <a:off x="5536" y="5393"/>
              <a:ext cx="3000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Hornworm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endPara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8483" y="7045"/>
              <a:ext cx="3000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Wren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endParaRPr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Shape 264"/>
            <p:cNvSpPr txBox="1"/>
            <p:nvPr/>
          </p:nvSpPr>
          <p:spPr>
            <a:xfrm>
              <a:off x="11340" y="7713"/>
              <a:ext cx="2399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Red-tail Hawk</a:t>
              </a:r>
            </a:p>
          </p:txBody>
        </p:sp>
      </p:grpSp>
      <p:sp>
        <p:nvSpPr>
          <p:cNvPr id="265" name="Shape 265"/>
          <p:cNvSpPr txBox="1"/>
          <p:nvPr/>
        </p:nvSpPr>
        <p:spPr>
          <a:xfrm>
            <a:off x="641131" y="2180898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2133600" y="1773238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900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981200" y="3754437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981200" y="3951505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900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1981200" y="41910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100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3962400" y="2459038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3810000" y="3754437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3702267" y="39624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90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3901966" y="41910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5715000" y="3297237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5410200" y="38862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10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5486400" y="41148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9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5638800" y="43434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7162800" y="42672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pic>
        <p:nvPicPr>
          <p:cNvPr id="279" name="Shape 2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688" y="2512627"/>
            <a:ext cx="814499" cy="122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3786490" y="2866640"/>
            <a:ext cx="681299" cy="104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10475" y="3047077"/>
            <a:ext cx="628199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17990" y="3863789"/>
            <a:ext cx="766200" cy="7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 txBox="1"/>
          <p:nvPr/>
        </p:nvSpPr>
        <p:spPr>
          <a:xfrm>
            <a:off x="47298" y="4678362"/>
            <a:ext cx="9068399" cy="15698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finished energy pyramid should look like this with pictures drawn and calculations complete!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0" y="4495800"/>
            <a:ext cx="91440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Conclusion:  As you move up the energy pyramid, only </a:t>
            </a:r>
            <a:r>
              <a:rPr lang="en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__%</a:t>
            </a: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energy is transferred to the next level.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 release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Decomposers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take over and return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nutrients</a:t>
            </a:r>
            <a:r>
              <a:rPr lang="en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THINK:  If a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tertiary consumer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died, how much energy would be left for the decomposers?  </a:t>
            </a:r>
          </a:p>
        </p:txBody>
      </p:sp>
      <p:sp>
        <p:nvSpPr>
          <p:cNvPr id="291" name="Shape 291"/>
          <p:cNvSpPr/>
          <p:nvPr/>
        </p:nvSpPr>
        <p:spPr>
          <a:xfrm>
            <a:off x="190500" y="-21272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Shape 2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127233"/>
            <a:ext cx="3849900" cy="27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7207467" y="4238298"/>
            <a:ext cx="914400" cy="52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0.1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219200" y="5297217"/>
            <a:ext cx="914400" cy="52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5950" y="-5254"/>
            <a:ext cx="49035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40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Energy Pyramid</a:t>
            </a:r>
          </a:p>
        </p:txBody>
      </p:sp>
      <p:sp>
        <p:nvSpPr>
          <p:cNvPr id="113" name="Shape 113"/>
          <p:cNvSpPr/>
          <p:nvPr/>
        </p:nvSpPr>
        <p:spPr>
          <a:xfrm>
            <a:off x="10820" y="762000"/>
            <a:ext cx="5083799" cy="5029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9999" y="0"/>
                </a:moveTo>
                <a:close/>
                <a:lnTo>
                  <a:pt x="-9999" y="120000"/>
                </a:lnTo>
              </a:path>
              <a:path w="120000" h="120000" fill="none" extrusionOk="0">
                <a:moveTo>
                  <a:pt x="-9999" y="22500"/>
                </a:moveTo>
                <a:lnTo>
                  <a:pt x="-45999" y="135000"/>
                </a:lnTo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14300" marR="0" lvl="1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14300" marR="0" lvl="1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1" indent="-114300" algn="l" rtl="0">
              <a:lnSpc>
                <a:spcPct val="75000"/>
              </a:lnSpc>
              <a:spcBef>
                <a:spcPts val="180"/>
              </a:spcBef>
              <a:spcAft>
                <a:spcPts val="18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pSp>
        <p:nvGrpSpPr>
          <p:cNvPr id="114" name="Shape 114"/>
          <p:cNvGrpSpPr/>
          <p:nvPr/>
        </p:nvGrpSpPr>
        <p:grpSpPr>
          <a:xfrm>
            <a:off x="506684" y="1143000"/>
            <a:ext cx="3930326" cy="4666423"/>
            <a:chOff x="506684" y="1295400"/>
            <a:chExt cx="3930326" cy="4666423"/>
          </a:xfrm>
        </p:grpSpPr>
        <p:grpSp>
          <p:nvGrpSpPr>
            <p:cNvPr id="115" name="Shape 115"/>
            <p:cNvGrpSpPr/>
            <p:nvPr/>
          </p:nvGrpSpPr>
          <p:grpSpPr>
            <a:xfrm>
              <a:off x="506684" y="4620521"/>
              <a:ext cx="3930326" cy="1341301"/>
              <a:chOff x="609600" y="5593663"/>
              <a:chExt cx="3930326" cy="1341301"/>
            </a:xfrm>
          </p:grpSpPr>
          <p:pic>
            <p:nvPicPr>
              <p:cNvPr id="116" name="Shape 11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652534">
                <a:off x="708383" y="5688010"/>
                <a:ext cx="1109833" cy="115260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7" name="Shape 11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652534">
                <a:off x="2015733" y="5688009"/>
                <a:ext cx="1109833" cy="115260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Shape 11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652534">
                <a:off x="1362058" y="5688009"/>
                <a:ext cx="1109833" cy="115260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9" name="Shape 119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652534">
                <a:off x="2677634" y="5688010"/>
                <a:ext cx="1109833" cy="115260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0" name="Shape 12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rot="-652534">
                <a:off x="3331309" y="5688011"/>
                <a:ext cx="1109833" cy="115260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21" name="Shape 12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66800" y="3581400"/>
              <a:ext cx="963000" cy="963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Shape 12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090666" y="3581400"/>
              <a:ext cx="963000" cy="963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Shape 12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053521" y="3581400"/>
              <a:ext cx="963000" cy="963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Shape 12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828800" y="2286000"/>
              <a:ext cx="824099" cy="108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Shape 12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528683" y="2291255"/>
              <a:ext cx="824099" cy="108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Shape 126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362200" y="1295400"/>
              <a:ext cx="447000" cy="8048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7" name="Shape 127"/>
          <p:cNvSpPr/>
          <p:nvPr/>
        </p:nvSpPr>
        <p:spPr>
          <a:xfrm>
            <a:off x="228600" y="3962400"/>
            <a:ext cx="609599" cy="1328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838200" y="2633686"/>
            <a:ext cx="609599" cy="1328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441653" y="1290145"/>
            <a:ext cx="609599" cy="1328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896208" y="5715000"/>
            <a:ext cx="1143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495800" y="228600"/>
            <a:ext cx="4343400" cy="643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ultimate source of energy for all living organisms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sun provides energy </a:t>
            </a: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directly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producers and </a:t>
            </a: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indirectly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herbivores, omnivores and carnivores.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you go </a:t>
            </a: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food chain/energy pyramid, the amount of available energy </a:t>
            </a: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decreases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because you are getting further away from the original source of energy, the </a:t>
            </a: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takes a large number of producers to provide enough energy to a small number of primary consumers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takes a large number of primary consumers to provide enough energy to a small number of secondary consumers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takes a large number of secondary consumers to provide enough energy to a small number of tertiary consumers</a:t>
            </a:r>
          </a:p>
        </p:txBody>
      </p:sp>
      <p:sp>
        <p:nvSpPr>
          <p:cNvPr id="133" name="Shape 133"/>
          <p:cNvSpPr/>
          <p:nvPr/>
        </p:nvSpPr>
        <p:spPr>
          <a:xfrm rot="-5400000">
            <a:off x="1246649" y="5839950"/>
            <a:ext cx="609599" cy="66449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/>
          <p:nvPr/>
        </p:nvSpPr>
        <p:spPr>
          <a:xfrm rot="5400000" flipH="1">
            <a:off x="3099749" y="5842950"/>
            <a:ext cx="609599" cy="658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4400" b="1" i="0" u="none" strike="noStrike" cap="none" baseline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Time for some Energy Transfer!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…We are going to calculate the amount of energy is transferred from the ULTIMATE source of all energy to the 3</a:t>
            </a:r>
            <a:r>
              <a:rPr lang="en" sz="4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consumer… </a:t>
            </a:r>
          </a:p>
          <a:p>
            <a:pPr marL="0" marR="0" lvl="0" indent="0" algn="ctr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start with…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SUN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Provides the energy for producers to conduct photosynthesis and make food.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 IN:  </a:t>
            </a:r>
            <a:r>
              <a:rPr lang="en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 units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3200" y="2895600"/>
            <a:ext cx="3861599" cy="35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115" y="152400"/>
            <a:ext cx="9067799" cy="624839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x="685800" y="22098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33400" y="4754939"/>
            <a:ext cx="8458200" cy="156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 in your chart with your calculations as we move along! Draw pictures neatly and color each one!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PRODUCER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tomato plant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gets the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 units IN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It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900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those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units to power its daily activities.  Much of that energy is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lost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the activities &amp; surroundings.  How much of the original energy is </a:t>
            </a:r>
            <a:r>
              <a:rPr lang="en" sz="28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2971800"/>
            <a:ext cx="2388899" cy="358139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(c) Getting Nerdy, LLC</a:t>
            </a: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81000"/>
            <a:ext cx="9067799" cy="624839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/>
        </p:nvSpPr>
        <p:spPr>
          <a:xfrm>
            <a:off x="1371600" y="2487622"/>
            <a:ext cx="1803300" cy="34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Tomato Plant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609600" y="2473333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2133600" y="2078038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900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1828800" y="4017971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828800" y="4246571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900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828800" y="4454533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100</a:t>
            </a: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2488" y="2776161"/>
            <a:ext cx="814499" cy="122129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>
            <a:off x="228600" y="4983539"/>
            <a:ext cx="8686800" cy="156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 in your chart with your calculations as you see here! Draw your picture neatly and color it!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PRIMARY (1</a:t>
            </a:r>
            <a:r>
              <a:rPr lang="en" sz="4400" b="0" i="0" u="none" strike="noStrike" cap="none" baseline="30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) CONSUMER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" sz="2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tomato hornworm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loves tomatoes.  When it eats the tomato, it only receives the energy stored – </a:t>
            </a:r>
            <a:r>
              <a:rPr lang="en" sz="2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 UNITS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Of the </a:t>
            </a:r>
            <a:r>
              <a:rPr lang="en" sz="2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 units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" sz="2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 IN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2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units are used to power the worm’s daily activities and much of that energy is </a:t>
            </a:r>
            <a:r>
              <a:rPr lang="en" sz="2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lost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the activities &amp; surroundings.  How much of the original energy is </a:t>
            </a:r>
            <a:r>
              <a:rPr lang="en" sz="2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    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3004349" y="2558389"/>
            <a:ext cx="3287700" cy="5029199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(c) Getting Nerdy, LLC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Shape 194"/>
          <p:cNvGrpSpPr/>
          <p:nvPr/>
        </p:nvGrpSpPr>
        <p:grpSpPr>
          <a:xfrm>
            <a:off x="0" y="76199"/>
            <a:ext cx="9102147" cy="6183312"/>
            <a:chOff x="0" y="359"/>
            <a:chExt cx="15899" cy="11400"/>
          </a:xfrm>
        </p:grpSpPr>
        <p:pic>
          <p:nvPicPr>
            <p:cNvPr id="195" name="Shape 19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359"/>
              <a:ext cx="15899" cy="11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6" name="Shape 196"/>
            <p:cNvSpPr txBox="1"/>
            <p:nvPr/>
          </p:nvSpPr>
          <p:spPr>
            <a:xfrm>
              <a:off x="2440" y="4365"/>
              <a:ext cx="3000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Tomato Plant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endPara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5590" y="5400"/>
              <a:ext cx="3000" cy="5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r>
                <a:rPr lang="en" sz="12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Hornworm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endPara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8" name="Shape 198"/>
          <p:cNvSpPr txBox="1"/>
          <p:nvPr/>
        </p:nvSpPr>
        <p:spPr>
          <a:xfrm>
            <a:off x="609600" y="22098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2012732" y="1784132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900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905000" y="3754437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1905000" y="39624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900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1905000" y="41910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100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3794233" y="2443272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3733800" y="3754437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657600" y="39624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90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733800" y="4191000"/>
            <a:ext cx="609599" cy="28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688" y="2512627"/>
            <a:ext cx="814499" cy="122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3786490" y="2866640"/>
            <a:ext cx="681299" cy="1042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52400" y="4678739"/>
            <a:ext cx="8839199" cy="156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 in your chart with your calculations as you see here! Draw your picture neatly and color it!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152400" y="6553200"/>
            <a:ext cx="19049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400" b="0" i="0" u="none" strike="noStrike" cap="none" baseline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Getting Nerdy, LLC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782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simple-light</vt:lpstr>
      <vt:lpstr>Default Design</vt:lpstr>
      <vt:lpstr>PowerPoint Presentation</vt:lpstr>
      <vt:lpstr>Energy Pyramid</vt:lpstr>
      <vt:lpstr>Time for some Energy Transfer!</vt:lpstr>
      <vt:lpstr>THE SUN</vt:lpstr>
      <vt:lpstr>PowerPoint Presentation</vt:lpstr>
      <vt:lpstr>PRODUCER</vt:lpstr>
      <vt:lpstr>PowerPoint Presentation</vt:lpstr>
      <vt:lpstr>PRIMARY (1st) CONSUMER</vt:lpstr>
      <vt:lpstr>PowerPoint Presentation</vt:lpstr>
      <vt:lpstr>SECONDARY (2nd) CONSUMER</vt:lpstr>
      <vt:lpstr>PowerPoint Presentation</vt:lpstr>
      <vt:lpstr>TERTIARY (3rd) CONSUMER</vt:lpstr>
      <vt:lpstr>PowerPoint Presentation</vt:lpstr>
      <vt:lpstr>Conclusion:  As you move up the energy pyramid, only __% of the energy is transferred to the next level.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Pannell</dc:creator>
  <cp:lastModifiedBy>Karen Pannell</cp:lastModifiedBy>
  <cp:revision>4</cp:revision>
  <dcterms:modified xsi:type="dcterms:W3CDTF">2019-02-27T20:47:43Z</dcterms:modified>
</cp:coreProperties>
</file>